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9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{2D200454-40CA-4A62-9FC3-DE9A4176ACB9}">
      <p15:notesGuideLst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fmla="val 5" name="adj"/>
            </a:avLst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Google Shape;4;n"/>
          <p:cNvSpPr txBox="1"/>
          <p:nvPr/>
        </p:nvSpPr>
        <p:spPr>
          <a:xfrm>
            <a:off x="0" y="0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5;n"/>
          <p:cNvSpPr txBox="1"/>
          <p:nvPr>
            <p:ph idx="10" type="dt"/>
          </p:nvPr>
        </p:nvSpPr>
        <p:spPr>
          <a:xfrm>
            <a:off x="3884612" y="0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" name="Google Shape;6;n"/>
          <p:cNvSpPr/>
          <p:nvPr>
            <p:ph idx="2" type="sldImg"/>
          </p:nvPr>
        </p:nvSpPr>
        <p:spPr>
          <a:xfrm>
            <a:off x="1371600" y="1143000"/>
            <a:ext cx="4113212" cy="30845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sq" cmpd="sng" w="12600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" name="Google Shape;7;n"/>
          <p:cNvSpPr txBox="1"/>
          <p:nvPr>
            <p:ph idx="1" type="body"/>
          </p:nvPr>
        </p:nvSpPr>
        <p:spPr>
          <a:xfrm>
            <a:off x="685800" y="4400550"/>
            <a:ext cx="5484812" cy="3598862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/>
        </p:nvSpPr>
        <p:spPr>
          <a:xfrm>
            <a:off x="0" y="8685212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Google Shape;9;n"/>
          <p:cNvSpPr txBox="1"/>
          <p:nvPr>
            <p:ph idx="12" type="sldNum"/>
          </p:nvPr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6032734bc0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6032734bc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10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49" name="Google Shape;549;p1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50" name="Google Shape;550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1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58" name="Google Shape;558;p1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59" name="Google Shape;55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2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68" name="Google Shape;568;p1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69" name="Google Shape;56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13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77" name="Google Shape;577;p1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78" name="Google Shape;578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4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91" name="Google Shape;591;p1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92" name="Google Shape;592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5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604" name="Google Shape;604;p1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05" name="Google Shape;60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16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617" name="Google Shape;617;p1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18" name="Google Shape;618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7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625" name="Google Shape;625;p1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26" name="Google Shape;626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8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634" name="Google Shape;634;p1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35" name="Google Shape;635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9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643" name="Google Shape;643;p1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44" name="Google Shape;644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2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71" name="Google Shape;471;p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72" name="Google Shape;47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20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651" name="Google Shape;651;p2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52" name="Google Shape;652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21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659" name="Google Shape;659;p2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60" name="Google Shape;660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22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667" name="Google Shape;667;p2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68" name="Google Shape;668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23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675" name="Google Shape;675;p2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76" name="Google Shape;676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24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683" name="Google Shape;683;p2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84" name="Google Shape;684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25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694" name="Google Shape;694;p2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95" name="Google Shape;695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26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703" name="Google Shape;703;p2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04" name="Google Shape;704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27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712" name="Google Shape;712;p2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13" name="Google Shape;713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28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721" name="Google Shape;721;p2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22" name="Google Shape;722;p2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29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730" name="Google Shape;730;p2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31" name="Google Shape;731;p2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80" name="Google Shape;480;p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81" name="Google Shape;48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30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739" name="Google Shape;739;p3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40" name="Google Shape;740;p3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31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748" name="Google Shape;748;p3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49" name="Google Shape;749;p3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32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756" name="Google Shape;756;p3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57" name="Google Shape;757;p3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33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765" name="Google Shape;765;p3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66" name="Google Shape;766;p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34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774" name="Google Shape;774;p3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75" name="Google Shape;775;p3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35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783" name="Google Shape;783;p3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84" name="Google Shape;784;p3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36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793" name="Google Shape;793;p3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794" name="Google Shape;794;p3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37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801" name="Google Shape;801;p3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802" name="Google Shape;802;p3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38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810" name="Google Shape;810;p3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811" name="Google Shape;811;p3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39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818" name="Google Shape;818;p3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819" name="Google Shape;819;p3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488" name="Google Shape;488;p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89" name="Google Shape;489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40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827" name="Google Shape;827;p4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828" name="Google Shape;828;p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41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837" name="Google Shape;837;p4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838" name="Google Shape;838;p4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42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846" name="Google Shape;846;p4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847" name="Google Shape;847;p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43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854" name="Google Shape;854;p4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855" name="Google Shape;855;p4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44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863" name="Google Shape;863;p4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864" name="Google Shape;864;p4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45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879" name="Google Shape;879;p4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880" name="Google Shape;880;p4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46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889" name="Google Shape;889;p4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890" name="Google Shape;890;p4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47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897" name="Google Shape;897;p4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898" name="Google Shape;898;p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48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906" name="Google Shape;906;p4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907" name="Google Shape;907;p4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61a87b47df_0_0:notes"/>
          <p:cNvSpPr/>
          <p:nvPr>
            <p:ph idx="2" type="sldImg"/>
          </p:nvPr>
        </p:nvSpPr>
        <p:spPr>
          <a:xfrm>
            <a:off x="1371600" y="1143000"/>
            <a:ext cx="4113300" cy="3084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61a87b47df_0_0:notes"/>
          <p:cNvSpPr txBox="1"/>
          <p:nvPr>
            <p:ph idx="1" type="body"/>
          </p:nvPr>
        </p:nvSpPr>
        <p:spPr>
          <a:xfrm>
            <a:off x="685800" y="4400550"/>
            <a:ext cx="5484900" cy="3598800"/>
          </a:xfrm>
          <a:prstGeom prst="rect">
            <a:avLst/>
          </a:prstGeom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5" name="Google Shape;915;g61a87b47df_0_0:notes"/>
          <p:cNvSpPr txBox="1"/>
          <p:nvPr>
            <p:ph idx="12" type="sldNum"/>
          </p:nvPr>
        </p:nvSpPr>
        <p:spPr>
          <a:xfrm>
            <a:off x="3884612" y="8685212"/>
            <a:ext cx="2970300" cy="457200"/>
          </a:xfrm>
          <a:prstGeom prst="rect">
            <a:avLst/>
          </a:prstGeom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06" name="Google Shape;506;p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07" name="Google Shape;50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78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921" name="Google Shape;921;p7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922" name="Google Shape;922;p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79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929" name="Google Shape;929;p7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930" name="Google Shape;930;p7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80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937" name="Google Shape;937;p80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938" name="Google Shape;938;p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81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945" name="Google Shape;945;p8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946" name="Google Shape;946;p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82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953" name="Google Shape;953;p8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954" name="Google Shape;954;p8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83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961" name="Google Shape;961;p8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962" name="Google Shape;962;p8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84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970" name="Google Shape;970;p8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971" name="Google Shape;971;p8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85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979" name="Google Shape;979;p8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980" name="Google Shape;980;p8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86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986" name="Google Shape;986;p8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987" name="Google Shape;987;p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87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994" name="Google Shape;994;p8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995" name="Google Shape;995;p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14" name="Google Shape;514;p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15" name="Google Shape;51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88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002" name="Google Shape;1002;p8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003" name="Google Shape;1003;p8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89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010" name="Google Shape;1010;p8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011" name="Google Shape;1011;p8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14bb3e8c149_0_27:notes"/>
          <p:cNvSpPr txBox="1"/>
          <p:nvPr/>
        </p:nvSpPr>
        <p:spPr>
          <a:xfrm>
            <a:off x="3884612" y="8685212"/>
            <a:ext cx="29703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018" name="Google Shape;1018;g14bb3e8c149_0_2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019" name="Google Shape;1019;g14bb3e8c149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90:notes"/>
          <p:cNvSpPr txBox="1"/>
          <p:nvPr>
            <p:ph idx="1" type="body"/>
          </p:nvPr>
        </p:nvSpPr>
        <p:spPr>
          <a:xfrm>
            <a:off x="685800" y="4400550"/>
            <a:ext cx="5484812" cy="3598862"/>
          </a:xfrm>
          <a:prstGeom prst="rect">
            <a:avLst/>
          </a:prstGeom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6" name="Google Shape;1026;p90:notes"/>
          <p:cNvSpPr/>
          <p:nvPr>
            <p:ph idx="2" type="sldImg"/>
          </p:nvPr>
        </p:nvSpPr>
        <p:spPr>
          <a:xfrm>
            <a:off x="1371600" y="1143000"/>
            <a:ext cx="4113212" cy="308451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91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034" name="Google Shape;1034;p91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035" name="Google Shape;1035;p9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92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043" name="Google Shape;1043;p92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044" name="Google Shape;1044;p9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p93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050" name="Google Shape;1050;p93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051" name="Google Shape;1051;p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94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058" name="Google Shape;1058;p94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059" name="Google Shape;1059;p9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95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066" name="Google Shape;1066;p95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067" name="Google Shape;1067;p9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96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074" name="Google Shape;1074;p96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075" name="Google Shape;1075;p9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7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22" name="Google Shape;522;p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23" name="Google Shape;52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97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082" name="Google Shape;1082;p97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083" name="Google Shape;1083;p9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98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1090" name="Google Shape;1090;p9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091" name="Google Shape;1091;p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31" name="Google Shape;531;p8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32" name="Google Shape;53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9:notes"/>
          <p:cNvSpPr txBox="1"/>
          <p:nvPr/>
        </p:nvSpPr>
        <p:spPr>
          <a:xfrm>
            <a:off x="3884612" y="8685212"/>
            <a:ext cx="2970212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6800" lIns="90000" spcFirstLastPara="1" rIns="90000" wrap="square" tIns="46800">
            <a:noAutofit/>
          </a:bodyPr>
          <a:lstStyle/>
          <a:p>
            <a:pPr indent="0" lvl="0" marL="21590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fld id="{00000000-1234-1234-1234-123412341234}" type="slidenum">
              <a:rPr b="0" i="0" lang="en-US" sz="120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/>
          </a:p>
        </p:txBody>
      </p:sp>
      <p:sp>
        <p:nvSpPr>
          <p:cNvPr id="540" name="Google Shape;540;p9:notes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41" name="Google Shape;54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"/>
          <p:cNvSpPr/>
          <p:nvPr/>
        </p:nvSpPr>
        <p:spPr>
          <a:xfrm flipH="1" rot="10800000">
            <a:off x="1525" y="575"/>
            <a:ext cx="2220900" cy="2301300"/>
          </a:xfrm>
          <a:prstGeom prst="snip1Rect">
            <a:avLst>
              <a:gd fmla="val 50000" name="adj"/>
            </a:avLst>
          </a:prstGeom>
          <a:solidFill>
            <a:srgbClr val="0195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</p:txBody>
      </p:sp>
      <p:grpSp>
        <p:nvGrpSpPr>
          <p:cNvPr id="21" name="Google Shape;21;p2"/>
          <p:cNvGrpSpPr/>
          <p:nvPr/>
        </p:nvGrpSpPr>
        <p:grpSpPr>
          <a:xfrm>
            <a:off x="-1300" y="52"/>
            <a:ext cx="9146775" cy="6857929"/>
            <a:chOff x="-1300" y="52"/>
            <a:chExt cx="9146775" cy="6857929"/>
          </a:xfrm>
        </p:grpSpPr>
        <p:sp>
          <p:nvSpPr>
            <p:cNvPr id="22" name="Google Shape;22;p2"/>
            <p:cNvSpPr/>
            <p:nvPr/>
          </p:nvSpPr>
          <p:spPr>
            <a:xfrm>
              <a:off x="1028075" y="52"/>
              <a:ext cx="8117400" cy="1247400"/>
            </a:xfrm>
            <a:prstGeom prst="rect">
              <a:avLst/>
            </a:prstGeom>
            <a:solidFill>
              <a:srgbClr val="0195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" name="Google Shape;23;p2"/>
            <p:cNvGrpSpPr/>
            <p:nvPr/>
          </p:nvGrpSpPr>
          <p:grpSpPr>
            <a:xfrm rot="10800000">
              <a:off x="-1300" y="4051474"/>
              <a:ext cx="9143950" cy="2806507"/>
              <a:chOff x="0" y="275"/>
              <a:chExt cx="9143950" cy="381817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1026550" y="275"/>
                <a:ext cx="8117400" cy="242700"/>
              </a:xfrm>
              <a:prstGeom prst="rect">
                <a:avLst/>
              </a:prstGeom>
              <a:solidFill>
                <a:srgbClr val="0195D6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r>
                  <a:t/>
                </a:r>
                <a:endParaRPr b="1" sz="1200">
                  <a:solidFill>
                    <a:srgbClr val="FFFFFF"/>
                  </a:solidFill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 flipH="1" rot="10800000">
                <a:off x="0" y="492"/>
                <a:ext cx="2348100" cy="381600"/>
              </a:xfrm>
              <a:prstGeom prst="snip1Rect">
                <a:avLst>
                  <a:gd fmla="val 50000" name="adj"/>
                </a:avLst>
              </a:prstGeom>
              <a:solidFill>
                <a:srgbClr val="0195D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2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6" name="Google Shape;26;p2"/>
          <p:cNvSpPr txBox="1"/>
          <p:nvPr>
            <p:ph idx="1" type="subTitle"/>
          </p:nvPr>
        </p:nvSpPr>
        <p:spPr>
          <a:xfrm>
            <a:off x="0" y="5416114"/>
            <a:ext cx="91470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i="1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7" name="Google Shape;27;p2"/>
          <p:cNvSpPr txBox="1"/>
          <p:nvPr/>
        </p:nvSpPr>
        <p:spPr>
          <a:xfrm>
            <a:off x="1986150" y="1997675"/>
            <a:ext cx="4984200" cy="21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accent5"/>
                </a:solidFill>
              </a:rPr>
              <a:t>Carrera</a:t>
            </a:r>
            <a:endParaRPr b="1" sz="60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accent5"/>
                </a:solidFill>
              </a:rPr>
              <a:t>Programador </a:t>
            </a:r>
            <a:endParaRPr b="1" sz="60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accent5"/>
                </a:solidFill>
              </a:rPr>
              <a:t>full-stack</a:t>
            </a:r>
            <a:endParaRPr b="1" sz="6000">
              <a:solidFill>
                <a:schemeClr val="accent5"/>
              </a:solidFill>
            </a:endParaRPr>
          </a:p>
        </p:txBody>
      </p:sp>
      <p:sp>
        <p:nvSpPr>
          <p:cNvPr id="28" name="Google Shape;28;p2"/>
          <p:cNvSpPr txBox="1"/>
          <p:nvPr>
            <p:ph type="ctrTitle"/>
          </p:nvPr>
        </p:nvSpPr>
        <p:spPr>
          <a:xfrm>
            <a:off x="92375" y="0"/>
            <a:ext cx="8962200" cy="807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lmina - Repaso">
  <p:cSld name="Filmina - Repaso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5A3A9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11" name="Google Shape;111;p11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fmla="val 50000" name="adj"/>
            </a:avLst>
          </a:prstGeom>
          <a:solidFill>
            <a:srgbClr val="5A3A9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12" name="Google Shape;112;p11"/>
          <p:cNvSpPr txBox="1"/>
          <p:nvPr>
            <p:ph idx="12" type="sldNum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3" name="Google Shape;113;p11"/>
          <p:cNvSpPr txBox="1"/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4" name="Google Shape;114;p11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115" name="Google Shape;115;p11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5A3A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1"/>
            <p:cNvSpPr/>
            <p:nvPr/>
          </p:nvSpPr>
          <p:spPr>
            <a:xfrm flipH="1" rot="10800000">
              <a:off x="0" y="350"/>
              <a:ext cx="1098000" cy="480300"/>
            </a:xfrm>
            <a:prstGeom prst="snip1Rect">
              <a:avLst>
                <a:gd fmla="val 50000" name="adj"/>
              </a:avLst>
            </a:prstGeom>
            <a:solidFill>
              <a:srgbClr val="5A3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</a:endParaRPr>
            </a:p>
          </p:txBody>
        </p:sp>
      </p:grpSp>
      <p:sp>
        <p:nvSpPr>
          <p:cNvPr id="117" name="Google Shape;117;p11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</a:rPr>
              <a:t>CFS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118" name="Google Shape;118;p11"/>
          <p:cNvSpPr txBox="1"/>
          <p:nvPr>
            <p:ph idx="1" type="body"/>
          </p:nvPr>
        </p:nvSpPr>
        <p:spPr>
          <a:xfrm>
            <a:off x="628650" y="1530725"/>
            <a:ext cx="7886700" cy="49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 txBox="1"/>
          <p:nvPr>
            <p:ph type="title"/>
          </p:nvPr>
        </p:nvSpPr>
        <p:spPr>
          <a:xfrm>
            <a:off x="623888" y="1176339"/>
            <a:ext cx="7886700" cy="2852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2"/>
          <p:cNvSpPr txBox="1"/>
          <p:nvPr>
            <p:ph idx="1" type="body"/>
          </p:nvPr>
        </p:nvSpPr>
        <p:spPr>
          <a:xfrm>
            <a:off x="623888" y="4589464"/>
            <a:ext cx="78867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2" name="Google Shape;122;p12"/>
          <p:cNvSpPr txBox="1"/>
          <p:nvPr>
            <p:ph idx="11" type="ftr"/>
          </p:nvPr>
        </p:nvSpPr>
        <p:spPr>
          <a:xfrm>
            <a:off x="0" y="6575425"/>
            <a:ext cx="1920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2"/>
          <p:cNvSpPr txBox="1"/>
          <p:nvPr>
            <p:ph idx="12" type="sldNum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4" name="Google Shape;124;p12"/>
          <p:cNvSpPr txBox="1"/>
          <p:nvPr/>
        </p:nvSpPr>
        <p:spPr>
          <a:xfrm>
            <a:off x="0" y="-82375"/>
            <a:ext cx="12261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</a:rPr>
              <a:t>CFS</a:t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3"/>
          <p:cNvSpPr txBox="1"/>
          <p:nvPr>
            <p:ph type="title"/>
          </p:nvPr>
        </p:nvSpPr>
        <p:spPr>
          <a:xfrm>
            <a:off x="628650" y="290400"/>
            <a:ext cx="7886700" cy="11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3"/>
          <p:cNvSpPr txBox="1"/>
          <p:nvPr>
            <p:ph idx="1" type="body"/>
          </p:nvPr>
        </p:nvSpPr>
        <p:spPr>
          <a:xfrm>
            <a:off x="628650" y="1469139"/>
            <a:ext cx="3886200" cy="50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8" name="Google Shape;128;p13"/>
          <p:cNvSpPr txBox="1"/>
          <p:nvPr>
            <p:ph idx="2" type="body"/>
          </p:nvPr>
        </p:nvSpPr>
        <p:spPr>
          <a:xfrm>
            <a:off x="4629150" y="1469139"/>
            <a:ext cx="3886200" cy="50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9" name="Google Shape;129;p13"/>
          <p:cNvSpPr txBox="1"/>
          <p:nvPr>
            <p:ph idx="11" type="ftr"/>
          </p:nvPr>
        </p:nvSpPr>
        <p:spPr>
          <a:xfrm>
            <a:off x="0" y="6575425"/>
            <a:ext cx="1920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3"/>
          <p:cNvSpPr txBox="1"/>
          <p:nvPr>
            <p:ph idx="12" type="sldNum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1" name="Google Shape;131;p13"/>
          <p:cNvSpPr txBox="1"/>
          <p:nvPr/>
        </p:nvSpPr>
        <p:spPr>
          <a:xfrm>
            <a:off x="0" y="-82375"/>
            <a:ext cx="12261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</a:rPr>
              <a:t>CFS</a:t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"/>
          <p:cNvSpPr txBox="1"/>
          <p:nvPr>
            <p:ph type="title"/>
          </p:nvPr>
        </p:nvSpPr>
        <p:spPr>
          <a:xfrm>
            <a:off x="782241" y="124200"/>
            <a:ext cx="7886700" cy="107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14"/>
          <p:cNvSpPr txBox="1"/>
          <p:nvPr>
            <p:ph idx="1" type="body"/>
          </p:nvPr>
        </p:nvSpPr>
        <p:spPr>
          <a:xfrm>
            <a:off x="629850" y="1077576"/>
            <a:ext cx="3868200" cy="250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5" name="Google Shape;135;p14"/>
          <p:cNvSpPr txBox="1"/>
          <p:nvPr>
            <p:ph idx="2" type="body"/>
          </p:nvPr>
        </p:nvSpPr>
        <p:spPr>
          <a:xfrm>
            <a:off x="629850" y="3647181"/>
            <a:ext cx="3868200" cy="29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6" name="Google Shape;136;p14"/>
          <p:cNvSpPr txBox="1"/>
          <p:nvPr>
            <p:ph idx="3" type="body"/>
          </p:nvPr>
        </p:nvSpPr>
        <p:spPr>
          <a:xfrm>
            <a:off x="4629150" y="1077576"/>
            <a:ext cx="3887400" cy="250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7" name="Google Shape;137;p14"/>
          <p:cNvSpPr txBox="1"/>
          <p:nvPr>
            <p:ph idx="4" type="body"/>
          </p:nvPr>
        </p:nvSpPr>
        <p:spPr>
          <a:xfrm>
            <a:off x="4629154" y="3647181"/>
            <a:ext cx="3887400" cy="29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38" name="Google Shape;138;p14"/>
          <p:cNvSpPr txBox="1"/>
          <p:nvPr>
            <p:ph idx="11" type="ftr"/>
          </p:nvPr>
        </p:nvSpPr>
        <p:spPr>
          <a:xfrm>
            <a:off x="0" y="6575425"/>
            <a:ext cx="1920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4"/>
          <p:cNvSpPr txBox="1"/>
          <p:nvPr>
            <p:ph idx="12" type="sldNum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" name="Google Shape;140;p14"/>
          <p:cNvSpPr txBox="1"/>
          <p:nvPr/>
        </p:nvSpPr>
        <p:spPr>
          <a:xfrm>
            <a:off x="0" y="-82375"/>
            <a:ext cx="12261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</a:rPr>
              <a:t>CFS</a:t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 txBox="1"/>
          <p:nvPr>
            <p:ph type="title"/>
          </p:nvPr>
        </p:nvSpPr>
        <p:spPr>
          <a:xfrm>
            <a:off x="628650" y="900000"/>
            <a:ext cx="7886700" cy="113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5"/>
          <p:cNvSpPr txBox="1"/>
          <p:nvPr>
            <p:ph idx="11" type="ftr"/>
          </p:nvPr>
        </p:nvSpPr>
        <p:spPr>
          <a:xfrm>
            <a:off x="0" y="6575425"/>
            <a:ext cx="1920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15"/>
          <p:cNvSpPr txBox="1"/>
          <p:nvPr>
            <p:ph idx="12" type="sldNum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" name="Google Shape;145;p15"/>
          <p:cNvSpPr txBox="1"/>
          <p:nvPr/>
        </p:nvSpPr>
        <p:spPr>
          <a:xfrm>
            <a:off x="0" y="-82375"/>
            <a:ext cx="12261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</a:rPr>
              <a:t>CFS</a:t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spacio en blanco" showMasterSp="0">
  <p:cSld name="Espacio en blanco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 txBox="1"/>
          <p:nvPr>
            <p:ph idx="11" type="ftr"/>
          </p:nvPr>
        </p:nvSpPr>
        <p:spPr>
          <a:xfrm>
            <a:off x="0" y="6575425"/>
            <a:ext cx="1920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6"/>
          <p:cNvSpPr txBox="1"/>
          <p:nvPr>
            <p:ph idx="12" type="sldNum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7"/>
          <p:cNvSpPr txBox="1"/>
          <p:nvPr>
            <p:ph type="title"/>
          </p:nvPr>
        </p:nvSpPr>
        <p:spPr>
          <a:xfrm>
            <a:off x="629841" y="987426"/>
            <a:ext cx="2949300" cy="10701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17"/>
          <p:cNvSpPr txBox="1"/>
          <p:nvPr>
            <p:ph idx="1" type="body"/>
          </p:nvPr>
        </p:nvSpPr>
        <p:spPr>
          <a:xfrm>
            <a:off x="3887391" y="987426"/>
            <a:ext cx="4629300" cy="54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52" name="Google Shape;152;p17"/>
          <p:cNvSpPr txBox="1"/>
          <p:nvPr>
            <p:ph idx="2" type="body"/>
          </p:nvPr>
        </p:nvSpPr>
        <p:spPr>
          <a:xfrm>
            <a:off x="629841" y="2057400"/>
            <a:ext cx="2949300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53" name="Google Shape;153;p17"/>
          <p:cNvSpPr txBox="1"/>
          <p:nvPr>
            <p:ph idx="11" type="ftr"/>
          </p:nvPr>
        </p:nvSpPr>
        <p:spPr>
          <a:xfrm>
            <a:off x="0" y="6575425"/>
            <a:ext cx="1920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17"/>
          <p:cNvSpPr txBox="1"/>
          <p:nvPr>
            <p:ph idx="12" type="sldNum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5" name="Google Shape;155;p17"/>
          <p:cNvSpPr txBox="1"/>
          <p:nvPr/>
        </p:nvSpPr>
        <p:spPr>
          <a:xfrm>
            <a:off x="0" y="-82375"/>
            <a:ext cx="12261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</a:rPr>
              <a:t>CFS</a:t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8"/>
          <p:cNvSpPr txBox="1"/>
          <p:nvPr>
            <p:ph type="title"/>
          </p:nvPr>
        </p:nvSpPr>
        <p:spPr>
          <a:xfrm>
            <a:off x="629841" y="1032932"/>
            <a:ext cx="2949300" cy="102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18"/>
          <p:cNvSpPr txBox="1"/>
          <p:nvPr>
            <p:ph idx="1" type="body"/>
          </p:nvPr>
        </p:nvSpPr>
        <p:spPr>
          <a:xfrm>
            <a:off x="629841" y="2057400"/>
            <a:ext cx="2949300" cy="40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159" name="Google Shape;159;p18"/>
          <p:cNvSpPr txBox="1"/>
          <p:nvPr>
            <p:ph idx="11" type="ftr"/>
          </p:nvPr>
        </p:nvSpPr>
        <p:spPr>
          <a:xfrm>
            <a:off x="0" y="6575425"/>
            <a:ext cx="1920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18"/>
          <p:cNvSpPr txBox="1"/>
          <p:nvPr>
            <p:ph idx="12" type="sldNum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1" name="Google Shape;161;p18"/>
          <p:cNvSpPr txBox="1"/>
          <p:nvPr/>
        </p:nvSpPr>
        <p:spPr>
          <a:xfrm>
            <a:off x="0" y="-82375"/>
            <a:ext cx="12261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</a:rPr>
              <a:t>CFS</a:t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 txBox="1"/>
          <p:nvPr>
            <p:ph type="title"/>
          </p:nvPr>
        </p:nvSpPr>
        <p:spPr>
          <a:xfrm>
            <a:off x="628650" y="200400"/>
            <a:ext cx="7886700" cy="110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" name="Google Shape;164;p19"/>
          <p:cNvSpPr txBox="1"/>
          <p:nvPr>
            <p:ph idx="1" type="body"/>
          </p:nvPr>
        </p:nvSpPr>
        <p:spPr>
          <a:xfrm rot="5400000">
            <a:off x="2396400" y="392250"/>
            <a:ext cx="43512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5" name="Google Shape;165;p19"/>
          <p:cNvSpPr txBox="1"/>
          <p:nvPr>
            <p:ph idx="11" type="ftr"/>
          </p:nvPr>
        </p:nvSpPr>
        <p:spPr>
          <a:xfrm>
            <a:off x="0" y="6575425"/>
            <a:ext cx="1920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19"/>
          <p:cNvSpPr txBox="1"/>
          <p:nvPr>
            <p:ph idx="12" type="sldNum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7" name="Google Shape;167;p19"/>
          <p:cNvSpPr txBox="1"/>
          <p:nvPr/>
        </p:nvSpPr>
        <p:spPr>
          <a:xfrm>
            <a:off x="0" y="-82375"/>
            <a:ext cx="12261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</a:rPr>
              <a:t>CFS</a:t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/>
          <p:nvPr>
            <p:ph type="title"/>
          </p:nvPr>
        </p:nvSpPr>
        <p:spPr>
          <a:xfrm rot="5400000">
            <a:off x="4646700" y="2707050"/>
            <a:ext cx="57657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0"/>
          <p:cNvSpPr txBox="1"/>
          <p:nvPr>
            <p:ph idx="1" type="body"/>
          </p:nvPr>
        </p:nvSpPr>
        <p:spPr>
          <a:xfrm rot="5400000">
            <a:off x="646125" y="792450"/>
            <a:ext cx="57657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71" name="Google Shape;171;p20"/>
          <p:cNvSpPr txBox="1"/>
          <p:nvPr>
            <p:ph idx="11" type="ftr"/>
          </p:nvPr>
        </p:nvSpPr>
        <p:spPr>
          <a:xfrm>
            <a:off x="0" y="6575425"/>
            <a:ext cx="1920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0"/>
          <p:cNvSpPr txBox="1"/>
          <p:nvPr>
            <p:ph idx="12" type="sldNum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3" name="Google Shape;173;p20"/>
          <p:cNvSpPr txBox="1"/>
          <p:nvPr/>
        </p:nvSpPr>
        <p:spPr>
          <a:xfrm>
            <a:off x="0" y="-82375"/>
            <a:ext cx="1226100" cy="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</a:rPr>
              <a:t>MFS</a:t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3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31" name="Google Shape;31;p3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0195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3"/>
            <p:cNvSpPr/>
            <p:nvPr/>
          </p:nvSpPr>
          <p:spPr>
            <a:xfrm flipH="1" rot="10800000">
              <a:off x="0" y="350"/>
              <a:ext cx="1098000" cy="480300"/>
            </a:xfrm>
            <a:prstGeom prst="snip1Rect">
              <a:avLst>
                <a:gd fmla="val 50000" name="adj"/>
              </a:avLst>
            </a:prstGeom>
            <a:solidFill>
              <a:srgbClr val="019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</a:endParaRPr>
            </a:p>
          </p:txBody>
        </p:sp>
      </p:grpSp>
      <p:sp>
        <p:nvSpPr>
          <p:cNvPr id="33" name="Google Shape;33;p3"/>
          <p:cNvSpPr txBox="1"/>
          <p:nvPr>
            <p:ph idx="12" type="sldNum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3"/>
          <p:cNvSpPr txBox="1"/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"/>
          <p:cNvSpPr txBox="1"/>
          <p:nvPr>
            <p:ph idx="1" type="body"/>
          </p:nvPr>
        </p:nvSpPr>
        <p:spPr>
          <a:xfrm>
            <a:off x="628650" y="1530725"/>
            <a:ext cx="7886700" cy="49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3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</a:rPr>
              <a:t>CFS</a:t>
            </a:r>
            <a:endParaRPr b="1" sz="24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- Ejercicios 1">
  <p:cSld name="Título - Ejercicios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1"/>
          <p:cNvSpPr/>
          <p:nvPr/>
        </p:nvSpPr>
        <p:spPr>
          <a:xfrm flipH="1" rot="10800000">
            <a:off x="1525" y="575"/>
            <a:ext cx="2220900" cy="2301300"/>
          </a:xfrm>
          <a:prstGeom prst="snip1Rect">
            <a:avLst>
              <a:gd fmla="val 50000" name="adj"/>
            </a:avLst>
          </a:prstGeom>
          <a:solidFill>
            <a:srgbClr val="F25B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</p:txBody>
      </p:sp>
      <p:grpSp>
        <p:nvGrpSpPr>
          <p:cNvPr id="176" name="Google Shape;176;p21"/>
          <p:cNvGrpSpPr/>
          <p:nvPr/>
        </p:nvGrpSpPr>
        <p:grpSpPr>
          <a:xfrm>
            <a:off x="-1300" y="52"/>
            <a:ext cx="9146775" cy="6857929"/>
            <a:chOff x="-1300" y="52"/>
            <a:chExt cx="9146775" cy="6857929"/>
          </a:xfrm>
        </p:grpSpPr>
        <p:sp>
          <p:nvSpPr>
            <p:cNvPr id="177" name="Google Shape;177;p21"/>
            <p:cNvSpPr/>
            <p:nvPr/>
          </p:nvSpPr>
          <p:spPr>
            <a:xfrm>
              <a:off x="1028075" y="52"/>
              <a:ext cx="8117400" cy="1247400"/>
            </a:xfrm>
            <a:prstGeom prst="rect">
              <a:avLst/>
            </a:prstGeom>
            <a:solidFill>
              <a:srgbClr val="F25B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78" name="Google Shape;178;p21"/>
            <p:cNvGrpSpPr/>
            <p:nvPr/>
          </p:nvGrpSpPr>
          <p:grpSpPr>
            <a:xfrm rot="10800000">
              <a:off x="-1300" y="4051474"/>
              <a:ext cx="9143950" cy="2806507"/>
              <a:chOff x="0" y="275"/>
              <a:chExt cx="9143950" cy="381817"/>
            </a:xfrm>
          </p:grpSpPr>
          <p:sp>
            <p:nvSpPr>
              <p:cNvPr id="179" name="Google Shape;179;p21"/>
              <p:cNvSpPr/>
              <p:nvPr/>
            </p:nvSpPr>
            <p:spPr>
              <a:xfrm>
                <a:off x="1026550" y="275"/>
                <a:ext cx="8117400" cy="242700"/>
              </a:xfrm>
              <a:prstGeom prst="rect">
                <a:avLst/>
              </a:prstGeom>
              <a:solidFill>
                <a:srgbClr val="F25B2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r>
                  <a:t/>
                </a:r>
                <a:endParaRPr b="1" sz="1200">
                  <a:solidFill>
                    <a:srgbClr val="FFFFFF"/>
                  </a:solidFill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0" name="Google Shape;180;p21"/>
              <p:cNvSpPr/>
              <p:nvPr/>
            </p:nvSpPr>
            <p:spPr>
              <a:xfrm flipH="1" rot="10800000">
                <a:off x="0" y="492"/>
                <a:ext cx="2348100" cy="381600"/>
              </a:xfrm>
              <a:prstGeom prst="snip1Rect">
                <a:avLst>
                  <a:gd fmla="val 50000" name="adj"/>
                </a:avLst>
              </a:prstGeom>
              <a:solidFill>
                <a:srgbClr val="F25B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2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81" name="Google Shape;181;p21"/>
          <p:cNvSpPr txBox="1"/>
          <p:nvPr>
            <p:ph idx="1" type="subTitle"/>
          </p:nvPr>
        </p:nvSpPr>
        <p:spPr>
          <a:xfrm>
            <a:off x="0" y="5416114"/>
            <a:ext cx="91470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i="1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2" name="Google Shape;182;p21"/>
          <p:cNvSpPr txBox="1"/>
          <p:nvPr/>
        </p:nvSpPr>
        <p:spPr>
          <a:xfrm>
            <a:off x="1986150" y="1997675"/>
            <a:ext cx="4984200" cy="21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000">
                <a:solidFill>
                  <a:schemeClr val="accent5"/>
                </a:solidFill>
              </a:rPr>
              <a:t>Carrera</a:t>
            </a:r>
            <a:endParaRPr b="1" sz="60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accent5"/>
                </a:solidFill>
              </a:rPr>
              <a:t>Programador </a:t>
            </a:r>
            <a:endParaRPr b="1" sz="60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accent5"/>
                </a:solidFill>
              </a:rPr>
              <a:t>full-stack</a:t>
            </a:r>
            <a:endParaRPr b="1" sz="6000">
              <a:solidFill>
                <a:schemeClr val="accent5"/>
              </a:solidFill>
            </a:endParaRPr>
          </a:p>
        </p:txBody>
      </p:sp>
      <p:sp>
        <p:nvSpPr>
          <p:cNvPr id="183" name="Google Shape;183;p21"/>
          <p:cNvSpPr txBox="1"/>
          <p:nvPr>
            <p:ph type="ctrTitle"/>
          </p:nvPr>
        </p:nvSpPr>
        <p:spPr>
          <a:xfrm>
            <a:off x="-1" y="0"/>
            <a:ext cx="9144000" cy="807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- Resolución 1">
  <p:cSld name="Título - Resolución_1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2"/>
          <p:cNvSpPr/>
          <p:nvPr/>
        </p:nvSpPr>
        <p:spPr>
          <a:xfrm flipH="1" rot="10800000">
            <a:off x="1525" y="575"/>
            <a:ext cx="2220900" cy="2301300"/>
          </a:xfrm>
          <a:prstGeom prst="snip1Rect">
            <a:avLst>
              <a:gd fmla="val 50000" name="adj"/>
            </a:avLst>
          </a:prstGeom>
          <a:solidFill>
            <a:srgbClr val="EF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</p:txBody>
      </p:sp>
      <p:grpSp>
        <p:nvGrpSpPr>
          <p:cNvPr id="186" name="Google Shape;186;p22"/>
          <p:cNvGrpSpPr/>
          <p:nvPr/>
        </p:nvGrpSpPr>
        <p:grpSpPr>
          <a:xfrm>
            <a:off x="-1300" y="52"/>
            <a:ext cx="9146775" cy="6857929"/>
            <a:chOff x="-1300" y="52"/>
            <a:chExt cx="9146775" cy="6857929"/>
          </a:xfrm>
        </p:grpSpPr>
        <p:sp>
          <p:nvSpPr>
            <p:cNvPr id="187" name="Google Shape;187;p22"/>
            <p:cNvSpPr/>
            <p:nvPr/>
          </p:nvSpPr>
          <p:spPr>
            <a:xfrm>
              <a:off x="1028075" y="52"/>
              <a:ext cx="8117400" cy="1247400"/>
            </a:xfrm>
            <a:prstGeom prst="rect">
              <a:avLst/>
            </a:prstGeom>
            <a:solidFill>
              <a:srgbClr val="EF34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88" name="Google Shape;188;p22"/>
            <p:cNvGrpSpPr/>
            <p:nvPr/>
          </p:nvGrpSpPr>
          <p:grpSpPr>
            <a:xfrm rot="10800000">
              <a:off x="-1300" y="4051474"/>
              <a:ext cx="9143950" cy="2806507"/>
              <a:chOff x="0" y="275"/>
              <a:chExt cx="9143950" cy="381817"/>
            </a:xfrm>
          </p:grpSpPr>
          <p:sp>
            <p:nvSpPr>
              <p:cNvPr id="189" name="Google Shape;189;p22"/>
              <p:cNvSpPr/>
              <p:nvPr/>
            </p:nvSpPr>
            <p:spPr>
              <a:xfrm>
                <a:off x="1026550" y="275"/>
                <a:ext cx="8117400" cy="242700"/>
              </a:xfrm>
              <a:prstGeom prst="rect">
                <a:avLst/>
              </a:prstGeom>
              <a:solidFill>
                <a:srgbClr val="EF344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r>
                  <a:t/>
                </a:r>
                <a:endParaRPr b="1" sz="1200">
                  <a:solidFill>
                    <a:srgbClr val="FFFFFF"/>
                  </a:solidFill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22"/>
              <p:cNvSpPr/>
              <p:nvPr/>
            </p:nvSpPr>
            <p:spPr>
              <a:xfrm flipH="1" rot="10800000">
                <a:off x="0" y="492"/>
                <a:ext cx="2348100" cy="381600"/>
              </a:xfrm>
              <a:prstGeom prst="snip1Rect">
                <a:avLst>
                  <a:gd fmla="val 50000" name="adj"/>
                </a:avLst>
              </a:prstGeom>
              <a:solidFill>
                <a:srgbClr val="EF34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2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91" name="Google Shape;191;p22"/>
          <p:cNvSpPr txBox="1"/>
          <p:nvPr>
            <p:ph idx="1" type="subTitle"/>
          </p:nvPr>
        </p:nvSpPr>
        <p:spPr>
          <a:xfrm>
            <a:off x="0" y="5416114"/>
            <a:ext cx="91470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i="1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92" name="Google Shape;192;p22"/>
          <p:cNvSpPr txBox="1"/>
          <p:nvPr/>
        </p:nvSpPr>
        <p:spPr>
          <a:xfrm>
            <a:off x="1986150" y="1997675"/>
            <a:ext cx="4984200" cy="21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000">
                <a:solidFill>
                  <a:schemeClr val="accent5"/>
                </a:solidFill>
              </a:rPr>
              <a:t>Carrera</a:t>
            </a:r>
            <a:endParaRPr b="1" sz="60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000">
                <a:solidFill>
                  <a:schemeClr val="accent5"/>
                </a:solidFill>
              </a:rPr>
              <a:t>Programador </a:t>
            </a:r>
            <a:endParaRPr b="1" sz="60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accent5"/>
                </a:solidFill>
              </a:rPr>
              <a:t>full-stack</a:t>
            </a:r>
            <a:endParaRPr b="1" sz="6000">
              <a:solidFill>
                <a:schemeClr val="accent5"/>
              </a:solidFill>
            </a:endParaRPr>
          </a:p>
        </p:txBody>
      </p:sp>
      <p:sp>
        <p:nvSpPr>
          <p:cNvPr id="193" name="Google Shape;193;p22"/>
          <p:cNvSpPr txBox="1"/>
          <p:nvPr>
            <p:ph type="ctrTitle"/>
          </p:nvPr>
        </p:nvSpPr>
        <p:spPr>
          <a:xfrm>
            <a:off x="-1" y="0"/>
            <a:ext cx="9144000" cy="807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- Repaso 1">
  <p:cSld name="Título - Repaso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"/>
          <p:cNvSpPr txBox="1"/>
          <p:nvPr/>
        </p:nvSpPr>
        <p:spPr>
          <a:xfrm>
            <a:off x="4650375" y="1114700"/>
            <a:ext cx="4319400" cy="21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</a:rPr>
              <a:t>CFP</a:t>
            </a:r>
            <a:endParaRPr b="1" sz="4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</a:rPr>
              <a:t>Programador </a:t>
            </a:r>
            <a:endParaRPr b="1"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</a:rPr>
              <a:t>full-stack</a:t>
            </a:r>
            <a:endParaRPr b="1" sz="3600">
              <a:solidFill>
                <a:srgbClr val="FFFFFF"/>
              </a:solidFill>
            </a:endParaRPr>
          </a:p>
        </p:txBody>
      </p:sp>
      <p:sp>
        <p:nvSpPr>
          <p:cNvPr id="196" name="Google Shape;196;p23"/>
          <p:cNvSpPr/>
          <p:nvPr/>
        </p:nvSpPr>
        <p:spPr>
          <a:xfrm>
            <a:off x="-2825" y="0"/>
            <a:ext cx="9147000" cy="736500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7" name="Google Shape;197;p23"/>
          <p:cNvGrpSpPr/>
          <p:nvPr/>
        </p:nvGrpSpPr>
        <p:grpSpPr>
          <a:xfrm>
            <a:off x="-1300" y="52"/>
            <a:ext cx="9146775" cy="6857929"/>
            <a:chOff x="-1300" y="52"/>
            <a:chExt cx="9146775" cy="6857929"/>
          </a:xfrm>
        </p:grpSpPr>
        <p:sp>
          <p:nvSpPr>
            <p:cNvPr id="198" name="Google Shape;198;p23"/>
            <p:cNvSpPr/>
            <p:nvPr/>
          </p:nvSpPr>
          <p:spPr>
            <a:xfrm>
              <a:off x="1028075" y="52"/>
              <a:ext cx="8117400" cy="1247400"/>
            </a:xfrm>
            <a:prstGeom prst="rect">
              <a:avLst/>
            </a:prstGeom>
            <a:solidFill>
              <a:srgbClr val="5A3A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flipH="1" rot="10800000">
              <a:off x="1525" y="575"/>
              <a:ext cx="2220900" cy="2301300"/>
            </a:xfrm>
            <a:prstGeom prst="snip1Rect">
              <a:avLst>
                <a:gd fmla="val 50000" name="adj"/>
              </a:avLst>
            </a:prstGeom>
            <a:solidFill>
              <a:srgbClr val="5A3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</a:endParaRPr>
            </a:p>
          </p:txBody>
        </p:sp>
        <p:grpSp>
          <p:nvGrpSpPr>
            <p:cNvPr id="200" name="Google Shape;200;p23"/>
            <p:cNvGrpSpPr/>
            <p:nvPr/>
          </p:nvGrpSpPr>
          <p:grpSpPr>
            <a:xfrm rot="10800000">
              <a:off x="-1300" y="4051474"/>
              <a:ext cx="9143950" cy="2806507"/>
              <a:chOff x="0" y="275"/>
              <a:chExt cx="9143950" cy="381817"/>
            </a:xfrm>
          </p:grpSpPr>
          <p:sp>
            <p:nvSpPr>
              <p:cNvPr id="201" name="Google Shape;201;p23"/>
              <p:cNvSpPr/>
              <p:nvPr/>
            </p:nvSpPr>
            <p:spPr>
              <a:xfrm>
                <a:off x="1026550" y="275"/>
                <a:ext cx="8117400" cy="242700"/>
              </a:xfrm>
              <a:prstGeom prst="rect">
                <a:avLst/>
              </a:prstGeom>
              <a:solidFill>
                <a:srgbClr val="5A3A9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r>
                  <a:t/>
                </a:r>
                <a:endParaRPr b="1" sz="1200">
                  <a:solidFill>
                    <a:srgbClr val="FFFFFF"/>
                  </a:solidFill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2" name="Google Shape;202;p23"/>
              <p:cNvSpPr/>
              <p:nvPr/>
            </p:nvSpPr>
            <p:spPr>
              <a:xfrm flipH="1" rot="10800000">
                <a:off x="0" y="492"/>
                <a:ext cx="2348100" cy="381600"/>
              </a:xfrm>
              <a:prstGeom prst="snip1Rect">
                <a:avLst>
                  <a:gd fmla="val 50000" name="adj"/>
                </a:avLst>
              </a:prstGeom>
              <a:solidFill>
                <a:srgbClr val="5A3A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2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03" name="Google Shape;203;p23"/>
          <p:cNvSpPr txBox="1"/>
          <p:nvPr>
            <p:ph idx="1" type="subTitle"/>
          </p:nvPr>
        </p:nvSpPr>
        <p:spPr>
          <a:xfrm>
            <a:off x="0" y="5416114"/>
            <a:ext cx="91470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i="1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4" name="Google Shape;204;p23"/>
          <p:cNvSpPr txBox="1"/>
          <p:nvPr/>
        </p:nvSpPr>
        <p:spPr>
          <a:xfrm>
            <a:off x="1986150" y="1997675"/>
            <a:ext cx="4984200" cy="21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000">
                <a:solidFill>
                  <a:schemeClr val="accent5"/>
                </a:solidFill>
              </a:rPr>
              <a:t>Carrera</a:t>
            </a:r>
            <a:endParaRPr b="1" sz="60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accent5"/>
                </a:solidFill>
              </a:rPr>
              <a:t>Programador </a:t>
            </a:r>
            <a:endParaRPr b="1" sz="60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accent5"/>
                </a:solidFill>
              </a:rPr>
              <a:t>full-stack</a:t>
            </a:r>
            <a:endParaRPr b="1" sz="6000">
              <a:solidFill>
                <a:schemeClr val="accent5"/>
              </a:solidFill>
            </a:endParaRPr>
          </a:p>
        </p:txBody>
      </p:sp>
      <p:sp>
        <p:nvSpPr>
          <p:cNvPr id="205" name="Google Shape;205;p23"/>
          <p:cNvSpPr txBox="1"/>
          <p:nvPr>
            <p:ph type="ctrTitle"/>
          </p:nvPr>
        </p:nvSpPr>
        <p:spPr>
          <a:xfrm>
            <a:off x="92375" y="0"/>
            <a:ext cx="8962200" cy="807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- Conceptos 1">
  <p:cSld name="Título - Conceptos_1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/>
          <p:nvPr/>
        </p:nvSpPr>
        <p:spPr>
          <a:xfrm flipH="1" rot="10800000">
            <a:off x="1525" y="575"/>
            <a:ext cx="2220900" cy="2301300"/>
          </a:xfrm>
          <a:prstGeom prst="snip1Rect">
            <a:avLst>
              <a:gd fmla="val 50000" name="adj"/>
            </a:avLst>
          </a:prstGeom>
          <a:solidFill>
            <a:srgbClr val="1DC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</p:txBody>
      </p:sp>
      <p:grpSp>
        <p:nvGrpSpPr>
          <p:cNvPr id="208" name="Google Shape;208;p24"/>
          <p:cNvGrpSpPr/>
          <p:nvPr/>
        </p:nvGrpSpPr>
        <p:grpSpPr>
          <a:xfrm>
            <a:off x="-1300" y="52"/>
            <a:ext cx="9146775" cy="6857929"/>
            <a:chOff x="-1300" y="52"/>
            <a:chExt cx="9146775" cy="6857929"/>
          </a:xfrm>
        </p:grpSpPr>
        <p:sp>
          <p:nvSpPr>
            <p:cNvPr id="209" name="Google Shape;209;p24"/>
            <p:cNvSpPr/>
            <p:nvPr/>
          </p:nvSpPr>
          <p:spPr>
            <a:xfrm>
              <a:off x="1028075" y="52"/>
              <a:ext cx="8117400" cy="12474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10" name="Google Shape;210;p24"/>
            <p:cNvGrpSpPr/>
            <p:nvPr/>
          </p:nvGrpSpPr>
          <p:grpSpPr>
            <a:xfrm rot="10800000">
              <a:off x="-1300" y="4051474"/>
              <a:ext cx="9143950" cy="2806507"/>
              <a:chOff x="0" y="275"/>
              <a:chExt cx="9143950" cy="381817"/>
            </a:xfrm>
          </p:grpSpPr>
          <p:sp>
            <p:nvSpPr>
              <p:cNvPr id="211" name="Google Shape;211;p24"/>
              <p:cNvSpPr/>
              <p:nvPr/>
            </p:nvSpPr>
            <p:spPr>
              <a:xfrm>
                <a:off x="1026550" y="275"/>
                <a:ext cx="8117400" cy="242700"/>
              </a:xfrm>
              <a:prstGeom prst="rect">
                <a:avLst/>
              </a:prstGeom>
              <a:solidFill>
                <a:srgbClr val="1DC1D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r>
                  <a:t/>
                </a:r>
                <a:endParaRPr b="1" sz="1200">
                  <a:solidFill>
                    <a:srgbClr val="FFFFFF"/>
                  </a:solidFill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2" name="Google Shape;212;p24"/>
              <p:cNvSpPr/>
              <p:nvPr/>
            </p:nvSpPr>
            <p:spPr>
              <a:xfrm flipH="1" rot="10800000">
                <a:off x="0" y="492"/>
                <a:ext cx="2348100" cy="381600"/>
              </a:xfrm>
              <a:prstGeom prst="snip1Rect">
                <a:avLst>
                  <a:gd fmla="val 50000" name="adj"/>
                </a:avLst>
              </a:prstGeom>
              <a:solidFill>
                <a:srgbClr val="1DC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2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13" name="Google Shape;213;p24"/>
          <p:cNvSpPr txBox="1"/>
          <p:nvPr>
            <p:ph idx="1" type="subTitle"/>
          </p:nvPr>
        </p:nvSpPr>
        <p:spPr>
          <a:xfrm>
            <a:off x="0" y="5416114"/>
            <a:ext cx="91470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i="1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14" name="Google Shape;214;p24"/>
          <p:cNvSpPr txBox="1"/>
          <p:nvPr/>
        </p:nvSpPr>
        <p:spPr>
          <a:xfrm>
            <a:off x="1986150" y="1997675"/>
            <a:ext cx="4984200" cy="21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000">
                <a:solidFill>
                  <a:schemeClr val="accent5"/>
                </a:solidFill>
              </a:rPr>
              <a:t>Carrera</a:t>
            </a:r>
            <a:endParaRPr b="1" sz="60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accent5"/>
                </a:solidFill>
              </a:rPr>
              <a:t>Programador </a:t>
            </a:r>
            <a:endParaRPr b="1" sz="60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accent5"/>
                </a:solidFill>
              </a:rPr>
              <a:t>full-stack</a:t>
            </a:r>
            <a:endParaRPr b="1" sz="6000">
              <a:solidFill>
                <a:schemeClr val="accent5"/>
              </a:solidFill>
            </a:endParaRPr>
          </a:p>
        </p:txBody>
      </p:sp>
      <p:sp>
        <p:nvSpPr>
          <p:cNvPr id="215" name="Google Shape;215;p24"/>
          <p:cNvSpPr txBox="1"/>
          <p:nvPr>
            <p:ph type="ctrTitle"/>
          </p:nvPr>
        </p:nvSpPr>
        <p:spPr>
          <a:xfrm>
            <a:off x="-1" y="0"/>
            <a:ext cx="9144000" cy="807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- Ejercicios 2">
  <p:cSld name="Título - Ejercicios_2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5"/>
          <p:cNvSpPr/>
          <p:nvPr/>
        </p:nvSpPr>
        <p:spPr>
          <a:xfrm flipH="1" rot="10800000">
            <a:off x="1525" y="575"/>
            <a:ext cx="2220900" cy="2301300"/>
          </a:xfrm>
          <a:prstGeom prst="snip1Rect">
            <a:avLst>
              <a:gd fmla="val 50000" name="adj"/>
            </a:avLst>
          </a:prstGeom>
          <a:solidFill>
            <a:srgbClr val="F25B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</p:txBody>
      </p:sp>
      <p:grpSp>
        <p:nvGrpSpPr>
          <p:cNvPr id="218" name="Google Shape;218;p25"/>
          <p:cNvGrpSpPr/>
          <p:nvPr/>
        </p:nvGrpSpPr>
        <p:grpSpPr>
          <a:xfrm>
            <a:off x="-1300" y="52"/>
            <a:ext cx="9146775" cy="6857929"/>
            <a:chOff x="-1300" y="52"/>
            <a:chExt cx="9146775" cy="6857929"/>
          </a:xfrm>
        </p:grpSpPr>
        <p:sp>
          <p:nvSpPr>
            <p:cNvPr id="219" name="Google Shape;219;p25"/>
            <p:cNvSpPr/>
            <p:nvPr/>
          </p:nvSpPr>
          <p:spPr>
            <a:xfrm>
              <a:off x="1028075" y="52"/>
              <a:ext cx="8117400" cy="1247400"/>
            </a:xfrm>
            <a:prstGeom prst="rect">
              <a:avLst/>
            </a:prstGeom>
            <a:solidFill>
              <a:srgbClr val="F25B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20" name="Google Shape;220;p25"/>
            <p:cNvGrpSpPr/>
            <p:nvPr/>
          </p:nvGrpSpPr>
          <p:grpSpPr>
            <a:xfrm rot="10800000">
              <a:off x="-1300" y="4051474"/>
              <a:ext cx="9143950" cy="2806507"/>
              <a:chOff x="0" y="275"/>
              <a:chExt cx="9143950" cy="381817"/>
            </a:xfrm>
          </p:grpSpPr>
          <p:sp>
            <p:nvSpPr>
              <p:cNvPr id="221" name="Google Shape;221;p25"/>
              <p:cNvSpPr/>
              <p:nvPr/>
            </p:nvSpPr>
            <p:spPr>
              <a:xfrm>
                <a:off x="1026550" y="275"/>
                <a:ext cx="8117400" cy="242700"/>
              </a:xfrm>
              <a:prstGeom prst="rect">
                <a:avLst/>
              </a:prstGeom>
              <a:solidFill>
                <a:srgbClr val="F25B2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r>
                  <a:t/>
                </a:r>
                <a:endParaRPr b="1" sz="1200">
                  <a:solidFill>
                    <a:srgbClr val="FFFFFF"/>
                  </a:solidFill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2" name="Google Shape;222;p25"/>
              <p:cNvSpPr/>
              <p:nvPr/>
            </p:nvSpPr>
            <p:spPr>
              <a:xfrm flipH="1" rot="10800000">
                <a:off x="0" y="492"/>
                <a:ext cx="2348100" cy="381600"/>
              </a:xfrm>
              <a:prstGeom prst="snip1Rect">
                <a:avLst>
                  <a:gd fmla="val 50000" name="adj"/>
                </a:avLst>
              </a:prstGeom>
              <a:solidFill>
                <a:srgbClr val="F25B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2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23" name="Google Shape;223;p25"/>
          <p:cNvSpPr txBox="1"/>
          <p:nvPr>
            <p:ph idx="1" type="subTitle"/>
          </p:nvPr>
        </p:nvSpPr>
        <p:spPr>
          <a:xfrm>
            <a:off x="0" y="5416114"/>
            <a:ext cx="91470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i="1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4" name="Google Shape;224;p25"/>
          <p:cNvSpPr txBox="1"/>
          <p:nvPr/>
        </p:nvSpPr>
        <p:spPr>
          <a:xfrm>
            <a:off x="1986150" y="1997675"/>
            <a:ext cx="4984200" cy="21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000">
                <a:solidFill>
                  <a:schemeClr val="accent5"/>
                </a:solidFill>
              </a:rPr>
              <a:t>Carrera</a:t>
            </a:r>
            <a:endParaRPr b="1" sz="60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accent5"/>
                </a:solidFill>
              </a:rPr>
              <a:t>Programador </a:t>
            </a:r>
            <a:endParaRPr b="1" sz="60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accent5"/>
                </a:solidFill>
              </a:rPr>
              <a:t>full-stack</a:t>
            </a:r>
            <a:endParaRPr b="1" sz="6000">
              <a:solidFill>
                <a:schemeClr val="accent5"/>
              </a:solidFill>
            </a:endParaRPr>
          </a:p>
        </p:txBody>
      </p:sp>
      <p:sp>
        <p:nvSpPr>
          <p:cNvPr id="225" name="Google Shape;225;p25"/>
          <p:cNvSpPr txBox="1"/>
          <p:nvPr>
            <p:ph type="ctrTitle"/>
          </p:nvPr>
        </p:nvSpPr>
        <p:spPr>
          <a:xfrm>
            <a:off x="-1" y="0"/>
            <a:ext cx="9144000" cy="807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- Resolución 2">
  <p:cSld name="Título - Resolución_2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/>
          <p:nvPr/>
        </p:nvSpPr>
        <p:spPr>
          <a:xfrm flipH="1" rot="10800000">
            <a:off x="1525" y="575"/>
            <a:ext cx="2220900" cy="2301300"/>
          </a:xfrm>
          <a:prstGeom prst="snip1Rect">
            <a:avLst>
              <a:gd fmla="val 50000" name="adj"/>
            </a:avLst>
          </a:prstGeom>
          <a:solidFill>
            <a:srgbClr val="EF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</p:txBody>
      </p:sp>
      <p:grpSp>
        <p:nvGrpSpPr>
          <p:cNvPr id="228" name="Google Shape;228;p26"/>
          <p:cNvGrpSpPr/>
          <p:nvPr/>
        </p:nvGrpSpPr>
        <p:grpSpPr>
          <a:xfrm>
            <a:off x="-1300" y="52"/>
            <a:ext cx="9146775" cy="6857929"/>
            <a:chOff x="-1300" y="52"/>
            <a:chExt cx="9146775" cy="6857929"/>
          </a:xfrm>
        </p:grpSpPr>
        <p:sp>
          <p:nvSpPr>
            <p:cNvPr id="229" name="Google Shape;229;p26"/>
            <p:cNvSpPr/>
            <p:nvPr/>
          </p:nvSpPr>
          <p:spPr>
            <a:xfrm>
              <a:off x="1028075" y="52"/>
              <a:ext cx="8117400" cy="1247400"/>
            </a:xfrm>
            <a:prstGeom prst="rect">
              <a:avLst/>
            </a:prstGeom>
            <a:solidFill>
              <a:srgbClr val="EF34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230" name="Google Shape;230;p26"/>
            <p:cNvGrpSpPr/>
            <p:nvPr/>
          </p:nvGrpSpPr>
          <p:grpSpPr>
            <a:xfrm rot="10800000">
              <a:off x="-1300" y="4051474"/>
              <a:ext cx="9143950" cy="2806507"/>
              <a:chOff x="0" y="275"/>
              <a:chExt cx="9143950" cy="381817"/>
            </a:xfrm>
          </p:grpSpPr>
          <p:sp>
            <p:nvSpPr>
              <p:cNvPr id="231" name="Google Shape;231;p26"/>
              <p:cNvSpPr/>
              <p:nvPr/>
            </p:nvSpPr>
            <p:spPr>
              <a:xfrm>
                <a:off x="1026550" y="275"/>
                <a:ext cx="8117400" cy="242700"/>
              </a:xfrm>
              <a:prstGeom prst="rect">
                <a:avLst/>
              </a:prstGeom>
              <a:solidFill>
                <a:srgbClr val="EF344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r>
                  <a:t/>
                </a:r>
                <a:endParaRPr b="1" sz="1200">
                  <a:solidFill>
                    <a:srgbClr val="FFFFFF"/>
                  </a:solidFill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2" name="Google Shape;232;p26"/>
              <p:cNvSpPr/>
              <p:nvPr/>
            </p:nvSpPr>
            <p:spPr>
              <a:xfrm flipH="1" rot="10800000">
                <a:off x="0" y="492"/>
                <a:ext cx="2348100" cy="381600"/>
              </a:xfrm>
              <a:prstGeom prst="snip1Rect">
                <a:avLst>
                  <a:gd fmla="val 50000" name="adj"/>
                </a:avLst>
              </a:prstGeom>
              <a:solidFill>
                <a:srgbClr val="EF34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2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233" name="Google Shape;233;p26"/>
          <p:cNvSpPr txBox="1"/>
          <p:nvPr>
            <p:ph idx="1" type="subTitle"/>
          </p:nvPr>
        </p:nvSpPr>
        <p:spPr>
          <a:xfrm>
            <a:off x="0" y="5416114"/>
            <a:ext cx="91470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i="1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34" name="Google Shape;234;p26"/>
          <p:cNvSpPr txBox="1"/>
          <p:nvPr/>
        </p:nvSpPr>
        <p:spPr>
          <a:xfrm>
            <a:off x="1986150" y="1997675"/>
            <a:ext cx="4984200" cy="21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000">
                <a:solidFill>
                  <a:schemeClr val="accent5"/>
                </a:solidFill>
              </a:rPr>
              <a:t>Carrera</a:t>
            </a:r>
            <a:endParaRPr b="1" sz="60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accent5"/>
                </a:solidFill>
              </a:rPr>
              <a:t>Programador </a:t>
            </a:r>
            <a:endParaRPr b="1" sz="60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accent5"/>
                </a:solidFill>
              </a:rPr>
              <a:t>full-stack</a:t>
            </a:r>
            <a:endParaRPr b="1" sz="6000">
              <a:solidFill>
                <a:schemeClr val="accent5"/>
              </a:solidFill>
            </a:endParaRPr>
          </a:p>
        </p:txBody>
      </p:sp>
      <p:sp>
        <p:nvSpPr>
          <p:cNvPr id="235" name="Google Shape;235;p26"/>
          <p:cNvSpPr txBox="1"/>
          <p:nvPr>
            <p:ph type="ctrTitle"/>
          </p:nvPr>
        </p:nvSpPr>
        <p:spPr>
          <a:xfrm>
            <a:off x="-1" y="0"/>
            <a:ext cx="9144000" cy="807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lmina - Conceptos 1">
  <p:cSld name="Filmina - Conceptos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7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fmla="val 50000" name="adj"/>
            </a:avLst>
          </a:prstGeom>
          <a:solidFill>
            <a:srgbClr val="1DC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7"/>
          <p:cNvSpPr txBox="1"/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sz="4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27"/>
          <p:cNvSpPr txBox="1"/>
          <p:nvPr>
            <p:ph idx="12" type="sldNum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41" name="Google Shape;241;p27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242" name="Google Shape;242;p27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27"/>
            <p:cNvSpPr/>
            <p:nvPr/>
          </p:nvSpPr>
          <p:spPr>
            <a:xfrm flipH="1" rot="10800000">
              <a:off x="0" y="350"/>
              <a:ext cx="1098000" cy="480300"/>
            </a:xfrm>
            <a:prstGeom prst="snip1Rect">
              <a:avLst>
                <a:gd fmla="val 50000" name="adj"/>
              </a:avLst>
            </a:prstGeom>
            <a:solidFill>
              <a:srgbClr val="1DC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4" name="Google Shape;244;p27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CFP</a:t>
            </a:r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7"/>
          <p:cNvSpPr txBox="1"/>
          <p:nvPr>
            <p:ph idx="1" type="body"/>
          </p:nvPr>
        </p:nvSpPr>
        <p:spPr>
          <a:xfrm>
            <a:off x="628650" y="1530725"/>
            <a:ext cx="7886700" cy="49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28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rtl="0"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49" name="Google Shape;249;p2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0" name="Google Shape;250;p28"/>
          <p:cNvSpPr txBox="1"/>
          <p:nvPr/>
        </p:nvSpPr>
        <p:spPr>
          <a:xfrm flipH="1">
            <a:off x="76325" y="0"/>
            <a:ext cx="8820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</a:rPr>
              <a:t>CFS</a:t>
            </a:r>
            <a:endParaRPr b="1" sz="2400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lmina - Conceptos 2">
  <p:cSld name="Filmina - Conceptos_2"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9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9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fmla="val 50000" name="adj"/>
            </a:avLst>
          </a:prstGeom>
          <a:solidFill>
            <a:srgbClr val="1DC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29"/>
          <p:cNvSpPr txBox="1"/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sz="4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29"/>
          <p:cNvSpPr txBox="1"/>
          <p:nvPr>
            <p:ph idx="12" type="sldNum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56" name="Google Shape;256;p29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257" name="Google Shape;257;p29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29"/>
            <p:cNvSpPr/>
            <p:nvPr/>
          </p:nvSpPr>
          <p:spPr>
            <a:xfrm flipH="1" rot="10800000">
              <a:off x="0" y="350"/>
              <a:ext cx="1098000" cy="480300"/>
            </a:xfrm>
            <a:prstGeom prst="snip1Rect">
              <a:avLst>
                <a:gd fmla="val 50000" name="adj"/>
              </a:avLst>
            </a:prstGeom>
            <a:solidFill>
              <a:srgbClr val="1DC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9" name="Google Shape;259;p29"/>
          <p:cNvSpPr txBox="1"/>
          <p:nvPr>
            <p:ph idx="1" type="body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0" name="Google Shape;260;p29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AMEMT</a:t>
            </a:r>
            <a:endParaRPr b="1" i="0" sz="15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lmina - Conceptos 3">
  <p:cSld name="Filmina - Conceptos_3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0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30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fmla="val 50000" name="adj"/>
            </a:avLst>
          </a:prstGeom>
          <a:solidFill>
            <a:srgbClr val="1DC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30"/>
          <p:cNvSpPr txBox="1"/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sz="4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30"/>
          <p:cNvSpPr txBox="1"/>
          <p:nvPr>
            <p:ph idx="12" type="sldNum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66" name="Google Shape;266;p30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267" name="Google Shape;267;p30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30"/>
            <p:cNvSpPr/>
            <p:nvPr/>
          </p:nvSpPr>
          <p:spPr>
            <a:xfrm flipH="1" rot="10800000">
              <a:off x="0" y="350"/>
              <a:ext cx="1098000" cy="480300"/>
            </a:xfrm>
            <a:prstGeom prst="snip1Rect">
              <a:avLst>
                <a:gd fmla="val 50000" name="adj"/>
              </a:avLst>
            </a:prstGeom>
            <a:solidFill>
              <a:srgbClr val="1DC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9" name="Google Shape;269;p30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30"/>
          <p:cNvSpPr txBox="1"/>
          <p:nvPr>
            <p:ph idx="1" type="body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- Conceptos">
  <p:cSld name="Título - Concepto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4"/>
          <p:cNvSpPr/>
          <p:nvPr/>
        </p:nvSpPr>
        <p:spPr>
          <a:xfrm flipH="1" rot="10800000">
            <a:off x="1525" y="575"/>
            <a:ext cx="2220900" cy="2301300"/>
          </a:xfrm>
          <a:prstGeom prst="snip1Rect">
            <a:avLst>
              <a:gd fmla="val 50000" name="adj"/>
            </a:avLst>
          </a:prstGeom>
          <a:solidFill>
            <a:srgbClr val="1DC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</p:txBody>
      </p:sp>
      <p:grpSp>
        <p:nvGrpSpPr>
          <p:cNvPr id="39" name="Google Shape;39;p4"/>
          <p:cNvGrpSpPr/>
          <p:nvPr/>
        </p:nvGrpSpPr>
        <p:grpSpPr>
          <a:xfrm>
            <a:off x="-1300" y="52"/>
            <a:ext cx="9146775" cy="6857929"/>
            <a:chOff x="-1300" y="52"/>
            <a:chExt cx="9146775" cy="6857929"/>
          </a:xfrm>
        </p:grpSpPr>
        <p:sp>
          <p:nvSpPr>
            <p:cNvPr id="40" name="Google Shape;40;p4"/>
            <p:cNvSpPr/>
            <p:nvPr/>
          </p:nvSpPr>
          <p:spPr>
            <a:xfrm>
              <a:off x="1028075" y="52"/>
              <a:ext cx="8117400" cy="12474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1" name="Google Shape;41;p4"/>
            <p:cNvGrpSpPr/>
            <p:nvPr/>
          </p:nvGrpSpPr>
          <p:grpSpPr>
            <a:xfrm rot="10800000">
              <a:off x="-1300" y="4051474"/>
              <a:ext cx="9143950" cy="2806507"/>
              <a:chOff x="0" y="275"/>
              <a:chExt cx="9143950" cy="381817"/>
            </a:xfrm>
          </p:grpSpPr>
          <p:sp>
            <p:nvSpPr>
              <p:cNvPr id="42" name="Google Shape;42;p4"/>
              <p:cNvSpPr/>
              <p:nvPr/>
            </p:nvSpPr>
            <p:spPr>
              <a:xfrm>
                <a:off x="1026550" y="275"/>
                <a:ext cx="8117400" cy="242700"/>
              </a:xfrm>
              <a:prstGeom prst="rect">
                <a:avLst/>
              </a:prstGeom>
              <a:solidFill>
                <a:srgbClr val="1DC1D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r>
                  <a:t/>
                </a:r>
                <a:endParaRPr b="1" sz="1200">
                  <a:solidFill>
                    <a:srgbClr val="FFFFFF"/>
                  </a:solidFill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3" name="Google Shape;43;p4"/>
              <p:cNvSpPr/>
              <p:nvPr/>
            </p:nvSpPr>
            <p:spPr>
              <a:xfrm flipH="1" rot="10800000">
                <a:off x="0" y="492"/>
                <a:ext cx="2348100" cy="381600"/>
              </a:xfrm>
              <a:prstGeom prst="snip1Rect">
                <a:avLst>
                  <a:gd fmla="val 50000" name="adj"/>
                </a:avLst>
              </a:prstGeom>
              <a:solidFill>
                <a:srgbClr val="1DC1D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2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44" name="Google Shape;44;p4"/>
          <p:cNvSpPr txBox="1"/>
          <p:nvPr>
            <p:ph idx="1" type="subTitle"/>
          </p:nvPr>
        </p:nvSpPr>
        <p:spPr>
          <a:xfrm>
            <a:off x="0" y="5416114"/>
            <a:ext cx="91470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i="1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5" name="Google Shape;45;p4"/>
          <p:cNvSpPr txBox="1"/>
          <p:nvPr/>
        </p:nvSpPr>
        <p:spPr>
          <a:xfrm>
            <a:off x="1986150" y="1997675"/>
            <a:ext cx="4984200" cy="21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accent5"/>
                </a:solidFill>
              </a:rPr>
              <a:t>Carrera</a:t>
            </a:r>
            <a:endParaRPr b="1" sz="60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accent5"/>
                </a:solidFill>
              </a:rPr>
              <a:t>Programador </a:t>
            </a:r>
            <a:endParaRPr b="1" sz="60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accent5"/>
                </a:solidFill>
              </a:rPr>
              <a:t>full-stack</a:t>
            </a:r>
            <a:endParaRPr b="1" sz="6000">
              <a:solidFill>
                <a:schemeClr val="accent5"/>
              </a:solidFill>
            </a:endParaRPr>
          </a:p>
        </p:txBody>
      </p:sp>
      <p:sp>
        <p:nvSpPr>
          <p:cNvPr id="46" name="Google Shape;46;p4"/>
          <p:cNvSpPr txBox="1"/>
          <p:nvPr>
            <p:ph type="ctrTitle"/>
          </p:nvPr>
        </p:nvSpPr>
        <p:spPr>
          <a:xfrm>
            <a:off x="92375" y="0"/>
            <a:ext cx="8962200" cy="807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lmina - Conceptos 4">
  <p:cSld name="Filmina - Conceptos_4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31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fmla="val 50000" name="adj"/>
            </a:avLst>
          </a:prstGeom>
          <a:solidFill>
            <a:srgbClr val="1DC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31"/>
          <p:cNvSpPr txBox="1"/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sz="4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31"/>
          <p:cNvSpPr txBox="1"/>
          <p:nvPr>
            <p:ph idx="12" type="sldNum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76" name="Google Shape;276;p31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277" name="Google Shape;277;p31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8" name="Google Shape;278;p31"/>
            <p:cNvSpPr/>
            <p:nvPr/>
          </p:nvSpPr>
          <p:spPr>
            <a:xfrm flipH="1" rot="10800000">
              <a:off x="0" y="350"/>
              <a:ext cx="1098000" cy="480300"/>
            </a:xfrm>
            <a:prstGeom prst="snip1Rect">
              <a:avLst>
                <a:gd fmla="val 50000" name="adj"/>
              </a:avLst>
            </a:prstGeom>
            <a:solidFill>
              <a:srgbClr val="1DC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9" name="Google Shape;279;p31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1"/>
          <p:cNvSpPr txBox="1"/>
          <p:nvPr>
            <p:ph idx="1" type="body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lmina - Conceptos 5">
  <p:cSld name="Filmina - Conceptos_5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2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32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fmla="val 50000" name="adj"/>
            </a:avLst>
          </a:prstGeom>
          <a:solidFill>
            <a:srgbClr val="1DC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2"/>
          <p:cNvSpPr txBox="1"/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sz="4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32"/>
          <p:cNvSpPr txBox="1"/>
          <p:nvPr>
            <p:ph idx="12" type="sldNum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86" name="Google Shape;286;p32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287" name="Google Shape;287;p32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8" name="Google Shape;288;p32"/>
            <p:cNvSpPr/>
            <p:nvPr/>
          </p:nvSpPr>
          <p:spPr>
            <a:xfrm flipH="1" rot="10800000">
              <a:off x="0" y="350"/>
              <a:ext cx="1098000" cy="480300"/>
            </a:xfrm>
            <a:prstGeom prst="snip1Rect">
              <a:avLst>
                <a:gd fmla="val 50000" name="adj"/>
              </a:avLst>
            </a:prstGeom>
            <a:solidFill>
              <a:srgbClr val="1DC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9" name="Google Shape;289;p32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32"/>
          <p:cNvSpPr txBox="1"/>
          <p:nvPr>
            <p:ph idx="1" type="body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lmina - Conceptos 6">
  <p:cSld name="Filmina - Conceptos_6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3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33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fmla="val 50000" name="adj"/>
            </a:avLst>
          </a:prstGeom>
          <a:solidFill>
            <a:srgbClr val="1DC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3"/>
          <p:cNvSpPr txBox="1"/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sz="4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33"/>
          <p:cNvSpPr txBox="1"/>
          <p:nvPr>
            <p:ph idx="12" type="sldNum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296" name="Google Shape;296;p33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297" name="Google Shape;297;p33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" name="Google Shape;298;p33"/>
            <p:cNvSpPr/>
            <p:nvPr/>
          </p:nvSpPr>
          <p:spPr>
            <a:xfrm flipH="1" rot="10800000">
              <a:off x="0" y="350"/>
              <a:ext cx="1098000" cy="480300"/>
            </a:xfrm>
            <a:prstGeom prst="snip1Rect">
              <a:avLst>
                <a:gd fmla="val 50000" name="adj"/>
              </a:avLst>
            </a:prstGeom>
            <a:solidFill>
              <a:srgbClr val="1DC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9" name="Google Shape;299;p33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33"/>
          <p:cNvSpPr txBox="1"/>
          <p:nvPr>
            <p:ph idx="1" type="body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lmina - Conceptos 7">
  <p:cSld name="Filmina - Conceptos_7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4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34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fmla="val 50000" name="adj"/>
            </a:avLst>
          </a:prstGeom>
          <a:solidFill>
            <a:srgbClr val="1DC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34"/>
          <p:cNvSpPr txBox="1"/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sz="4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34"/>
          <p:cNvSpPr txBox="1"/>
          <p:nvPr>
            <p:ph idx="12" type="sldNum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06" name="Google Shape;306;p34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307" name="Google Shape;307;p34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" name="Google Shape;308;p34"/>
            <p:cNvSpPr/>
            <p:nvPr/>
          </p:nvSpPr>
          <p:spPr>
            <a:xfrm flipH="1" rot="10800000">
              <a:off x="0" y="350"/>
              <a:ext cx="1098000" cy="480300"/>
            </a:xfrm>
            <a:prstGeom prst="snip1Rect">
              <a:avLst>
                <a:gd fmla="val 50000" name="adj"/>
              </a:avLst>
            </a:prstGeom>
            <a:solidFill>
              <a:srgbClr val="1DC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9" name="Google Shape;309;p34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34"/>
          <p:cNvSpPr txBox="1"/>
          <p:nvPr>
            <p:ph idx="1" type="body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lmina - Conceptos 8">
  <p:cSld name="Filmina - Conceptos_8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5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35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fmla="val 50000" name="adj"/>
            </a:avLst>
          </a:prstGeom>
          <a:solidFill>
            <a:srgbClr val="1DC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35"/>
          <p:cNvSpPr txBox="1"/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sz="4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35"/>
          <p:cNvSpPr txBox="1"/>
          <p:nvPr>
            <p:ph idx="12" type="sldNum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16" name="Google Shape;316;p35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317" name="Google Shape;317;p35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" name="Google Shape;318;p35"/>
            <p:cNvSpPr/>
            <p:nvPr/>
          </p:nvSpPr>
          <p:spPr>
            <a:xfrm flipH="1" rot="10800000">
              <a:off x="0" y="350"/>
              <a:ext cx="1098000" cy="480300"/>
            </a:xfrm>
            <a:prstGeom prst="snip1Rect">
              <a:avLst>
                <a:gd fmla="val 50000" name="adj"/>
              </a:avLst>
            </a:prstGeom>
            <a:solidFill>
              <a:srgbClr val="1DC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9" name="Google Shape;319;p35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5"/>
          <p:cNvSpPr txBox="1"/>
          <p:nvPr>
            <p:ph idx="1" type="body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lmina - Conceptos 9">
  <p:cSld name="Filmina - Conceptos_9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6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36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fmla="val 50000" name="adj"/>
            </a:avLst>
          </a:prstGeom>
          <a:solidFill>
            <a:srgbClr val="1DC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36"/>
          <p:cNvSpPr txBox="1"/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sz="4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36"/>
          <p:cNvSpPr txBox="1"/>
          <p:nvPr>
            <p:ph idx="12" type="sldNum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26" name="Google Shape;326;p36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327" name="Google Shape;327;p36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" name="Google Shape;328;p36"/>
            <p:cNvSpPr/>
            <p:nvPr/>
          </p:nvSpPr>
          <p:spPr>
            <a:xfrm flipH="1" rot="10800000">
              <a:off x="0" y="350"/>
              <a:ext cx="1098000" cy="480300"/>
            </a:xfrm>
            <a:prstGeom prst="snip1Rect">
              <a:avLst>
                <a:gd fmla="val 50000" name="adj"/>
              </a:avLst>
            </a:prstGeom>
            <a:solidFill>
              <a:srgbClr val="1DC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9" name="Google Shape;329;p36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36"/>
          <p:cNvSpPr txBox="1"/>
          <p:nvPr>
            <p:ph idx="1" type="body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lmina - Conceptos 10">
  <p:cSld name="Filmina - Conceptos_10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7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37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fmla="val 50000" name="adj"/>
            </a:avLst>
          </a:prstGeom>
          <a:solidFill>
            <a:srgbClr val="1DC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7"/>
          <p:cNvSpPr txBox="1"/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sz="4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37"/>
          <p:cNvSpPr txBox="1"/>
          <p:nvPr>
            <p:ph idx="12" type="sldNum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36" name="Google Shape;336;p37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337" name="Google Shape;337;p37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37"/>
            <p:cNvSpPr/>
            <p:nvPr/>
          </p:nvSpPr>
          <p:spPr>
            <a:xfrm flipH="1" rot="10800000">
              <a:off x="0" y="350"/>
              <a:ext cx="1098000" cy="480300"/>
            </a:xfrm>
            <a:prstGeom prst="snip1Rect">
              <a:avLst>
                <a:gd fmla="val 50000" name="adj"/>
              </a:avLst>
            </a:prstGeom>
            <a:solidFill>
              <a:srgbClr val="1DC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9" name="Google Shape;339;p37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37"/>
          <p:cNvSpPr txBox="1"/>
          <p:nvPr>
            <p:ph idx="1" type="body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lmina - Conceptos 11">
  <p:cSld name="Filmina - Conceptos_11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8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" name="Google Shape;343;p38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fmla="val 50000" name="adj"/>
            </a:avLst>
          </a:prstGeom>
          <a:solidFill>
            <a:srgbClr val="1DC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8"/>
          <p:cNvSpPr txBox="1"/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sz="4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5" name="Google Shape;345;p38"/>
          <p:cNvSpPr txBox="1"/>
          <p:nvPr>
            <p:ph idx="12" type="sldNum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46" name="Google Shape;346;p38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347" name="Google Shape;347;p38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38"/>
            <p:cNvSpPr/>
            <p:nvPr/>
          </p:nvSpPr>
          <p:spPr>
            <a:xfrm flipH="1" rot="10800000">
              <a:off x="0" y="350"/>
              <a:ext cx="1098000" cy="480300"/>
            </a:xfrm>
            <a:prstGeom prst="snip1Rect">
              <a:avLst>
                <a:gd fmla="val 50000" name="adj"/>
              </a:avLst>
            </a:prstGeom>
            <a:solidFill>
              <a:srgbClr val="1DC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9" name="Google Shape;349;p38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38"/>
          <p:cNvSpPr txBox="1"/>
          <p:nvPr>
            <p:ph idx="1" type="body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lmina - Conceptos 12">
  <p:cSld name="Filmina - Conceptos_12"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9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39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fmla="val 50000" name="adj"/>
            </a:avLst>
          </a:prstGeom>
          <a:solidFill>
            <a:srgbClr val="1DC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39"/>
          <p:cNvSpPr txBox="1"/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sz="4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39"/>
          <p:cNvSpPr txBox="1"/>
          <p:nvPr>
            <p:ph idx="12" type="sldNum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56" name="Google Shape;356;p39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357" name="Google Shape;357;p39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39"/>
            <p:cNvSpPr/>
            <p:nvPr/>
          </p:nvSpPr>
          <p:spPr>
            <a:xfrm flipH="1" rot="10800000">
              <a:off x="0" y="350"/>
              <a:ext cx="1098000" cy="480300"/>
            </a:xfrm>
            <a:prstGeom prst="snip1Rect">
              <a:avLst>
                <a:gd fmla="val 50000" name="adj"/>
              </a:avLst>
            </a:prstGeom>
            <a:solidFill>
              <a:srgbClr val="1DC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9" name="Google Shape;359;p39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39"/>
          <p:cNvSpPr txBox="1"/>
          <p:nvPr>
            <p:ph idx="1" type="body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lmina - Conceptos 13">
  <p:cSld name="Filmina - Conceptos_13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0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40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fmla="val 50000" name="adj"/>
            </a:avLst>
          </a:prstGeom>
          <a:solidFill>
            <a:srgbClr val="1DC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40"/>
          <p:cNvSpPr txBox="1"/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sz="4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5" name="Google Shape;365;p40"/>
          <p:cNvSpPr txBox="1"/>
          <p:nvPr>
            <p:ph idx="12" type="sldNum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66" name="Google Shape;366;p40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367" name="Google Shape;367;p40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40"/>
            <p:cNvSpPr/>
            <p:nvPr/>
          </p:nvSpPr>
          <p:spPr>
            <a:xfrm flipH="1" rot="10800000">
              <a:off x="0" y="350"/>
              <a:ext cx="1098000" cy="480300"/>
            </a:xfrm>
            <a:prstGeom prst="snip1Rect">
              <a:avLst>
                <a:gd fmla="val 50000" name="adj"/>
              </a:avLst>
            </a:prstGeom>
            <a:solidFill>
              <a:srgbClr val="1DC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9" name="Google Shape;369;p40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40"/>
          <p:cNvSpPr txBox="1"/>
          <p:nvPr>
            <p:ph idx="1" type="body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lmina - Conceptos">
  <p:cSld name="Filmina - Concepto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5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5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fmla="val 50000" name="adj"/>
            </a:avLst>
          </a:prstGeom>
          <a:solidFill>
            <a:srgbClr val="1DC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50" name="Google Shape;50;p5"/>
          <p:cNvSpPr txBox="1"/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2" name="Google Shape;52;p5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53" name="Google Shape;53;p5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5"/>
            <p:cNvSpPr/>
            <p:nvPr/>
          </p:nvSpPr>
          <p:spPr>
            <a:xfrm flipH="1" rot="10800000">
              <a:off x="0" y="350"/>
              <a:ext cx="1098000" cy="480300"/>
            </a:xfrm>
            <a:prstGeom prst="snip1Rect">
              <a:avLst>
                <a:gd fmla="val 50000" name="adj"/>
              </a:avLst>
            </a:prstGeom>
            <a:solidFill>
              <a:srgbClr val="1DC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</a:endParaRPr>
            </a:p>
          </p:txBody>
        </p:sp>
      </p:grpSp>
      <p:sp>
        <p:nvSpPr>
          <p:cNvPr id="55" name="Google Shape;55;p5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</a:rPr>
              <a:t>CFS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56" name="Google Shape;56;p5"/>
          <p:cNvSpPr txBox="1"/>
          <p:nvPr>
            <p:ph idx="1" type="body"/>
          </p:nvPr>
        </p:nvSpPr>
        <p:spPr>
          <a:xfrm>
            <a:off x="628650" y="1530725"/>
            <a:ext cx="7886700" cy="49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lmina - Conceptos 15">
  <p:cSld name="Filmina - Conceptos_15"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1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41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fmla="val 50000" name="adj"/>
            </a:avLst>
          </a:prstGeom>
          <a:solidFill>
            <a:srgbClr val="1DC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41"/>
          <p:cNvSpPr txBox="1"/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sz="4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41"/>
          <p:cNvSpPr txBox="1"/>
          <p:nvPr>
            <p:ph idx="12" type="sldNum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76" name="Google Shape;376;p41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377" name="Google Shape;377;p41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8" name="Google Shape;378;p41"/>
            <p:cNvSpPr/>
            <p:nvPr/>
          </p:nvSpPr>
          <p:spPr>
            <a:xfrm flipH="1" rot="10800000">
              <a:off x="0" y="350"/>
              <a:ext cx="1098000" cy="480300"/>
            </a:xfrm>
            <a:prstGeom prst="snip1Rect">
              <a:avLst>
                <a:gd fmla="val 50000" name="adj"/>
              </a:avLst>
            </a:prstGeom>
            <a:solidFill>
              <a:srgbClr val="1DC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9" name="Google Shape;379;p41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41"/>
          <p:cNvSpPr txBox="1"/>
          <p:nvPr>
            <p:ph idx="1" type="body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lmina - Conceptos 16">
  <p:cSld name="Filmina - Conceptos_16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2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42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fmla="val 50000" name="adj"/>
            </a:avLst>
          </a:prstGeom>
          <a:solidFill>
            <a:srgbClr val="1DC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42"/>
          <p:cNvSpPr txBox="1"/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sz="4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42"/>
          <p:cNvSpPr txBox="1"/>
          <p:nvPr>
            <p:ph idx="12" type="sldNum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86" name="Google Shape;386;p42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387" name="Google Shape;387;p42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p42"/>
            <p:cNvSpPr/>
            <p:nvPr/>
          </p:nvSpPr>
          <p:spPr>
            <a:xfrm flipH="1" rot="10800000">
              <a:off x="0" y="350"/>
              <a:ext cx="1098000" cy="480300"/>
            </a:xfrm>
            <a:prstGeom prst="snip1Rect">
              <a:avLst>
                <a:gd fmla="val 50000" name="adj"/>
              </a:avLst>
            </a:prstGeom>
            <a:solidFill>
              <a:srgbClr val="1DC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89" name="Google Shape;389;p42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42"/>
          <p:cNvSpPr txBox="1"/>
          <p:nvPr>
            <p:ph idx="1" type="body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lmina - Conceptos 17">
  <p:cSld name="Filmina - Conceptos_17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3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43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fmla="val 50000" name="adj"/>
            </a:avLst>
          </a:prstGeom>
          <a:solidFill>
            <a:srgbClr val="1DC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4" name="Google Shape;394;p43"/>
          <p:cNvSpPr txBox="1"/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sz="4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5" name="Google Shape;395;p43"/>
          <p:cNvSpPr txBox="1"/>
          <p:nvPr>
            <p:ph idx="12" type="sldNum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396" name="Google Shape;396;p43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397" name="Google Shape;397;p43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43"/>
            <p:cNvSpPr/>
            <p:nvPr/>
          </p:nvSpPr>
          <p:spPr>
            <a:xfrm flipH="1" rot="10800000">
              <a:off x="0" y="350"/>
              <a:ext cx="1098000" cy="480300"/>
            </a:xfrm>
            <a:prstGeom prst="snip1Rect">
              <a:avLst>
                <a:gd fmla="val 50000" name="adj"/>
              </a:avLst>
            </a:prstGeom>
            <a:solidFill>
              <a:srgbClr val="1DC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9" name="Google Shape;399;p43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43"/>
          <p:cNvSpPr txBox="1"/>
          <p:nvPr>
            <p:ph idx="1" type="body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lmina - Conceptos 18">
  <p:cSld name="Filmina - Conceptos_18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4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44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fmla="val 50000" name="adj"/>
            </a:avLst>
          </a:prstGeom>
          <a:solidFill>
            <a:srgbClr val="1DC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44"/>
          <p:cNvSpPr txBox="1"/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sz="4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p44"/>
          <p:cNvSpPr txBox="1"/>
          <p:nvPr>
            <p:ph idx="12" type="sldNum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06" name="Google Shape;406;p44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407" name="Google Shape;407;p44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8" name="Google Shape;408;p44"/>
            <p:cNvSpPr/>
            <p:nvPr/>
          </p:nvSpPr>
          <p:spPr>
            <a:xfrm flipH="1" rot="10800000">
              <a:off x="0" y="350"/>
              <a:ext cx="1098000" cy="480300"/>
            </a:xfrm>
            <a:prstGeom prst="snip1Rect">
              <a:avLst>
                <a:gd fmla="val 50000" name="adj"/>
              </a:avLst>
            </a:prstGeom>
            <a:solidFill>
              <a:srgbClr val="1DC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9" name="Google Shape;409;p44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44"/>
          <p:cNvSpPr txBox="1"/>
          <p:nvPr>
            <p:ph idx="1" type="body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lmina - Conceptos 19">
  <p:cSld name="Filmina - Conceptos_19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5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45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fmla="val 50000" name="adj"/>
            </a:avLst>
          </a:prstGeom>
          <a:solidFill>
            <a:srgbClr val="1DC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45"/>
          <p:cNvSpPr txBox="1"/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sz="4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5" name="Google Shape;415;p45"/>
          <p:cNvSpPr txBox="1"/>
          <p:nvPr>
            <p:ph idx="12" type="sldNum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16" name="Google Shape;416;p45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417" name="Google Shape;417;p45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8" name="Google Shape;418;p45"/>
            <p:cNvSpPr/>
            <p:nvPr/>
          </p:nvSpPr>
          <p:spPr>
            <a:xfrm flipH="1" rot="10800000">
              <a:off x="0" y="350"/>
              <a:ext cx="1098000" cy="480300"/>
            </a:xfrm>
            <a:prstGeom prst="snip1Rect">
              <a:avLst>
                <a:gd fmla="val 50000" name="adj"/>
              </a:avLst>
            </a:prstGeom>
            <a:solidFill>
              <a:srgbClr val="1DC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9" name="Google Shape;419;p45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45"/>
          <p:cNvSpPr txBox="1"/>
          <p:nvPr>
            <p:ph idx="1" type="body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lmina - Conceptos 21">
  <p:cSld name="Filmina - Conceptos_21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6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46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fmla="val 50000" name="adj"/>
            </a:avLst>
          </a:prstGeom>
          <a:solidFill>
            <a:srgbClr val="1DC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46"/>
          <p:cNvSpPr txBox="1"/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sz="4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5" name="Google Shape;425;p46"/>
          <p:cNvSpPr txBox="1"/>
          <p:nvPr>
            <p:ph idx="12" type="sldNum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26" name="Google Shape;426;p46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427" name="Google Shape;427;p46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8" name="Google Shape;428;p46"/>
            <p:cNvSpPr/>
            <p:nvPr/>
          </p:nvSpPr>
          <p:spPr>
            <a:xfrm flipH="1" rot="10800000">
              <a:off x="0" y="350"/>
              <a:ext cx="1098000" cy="480300"/>
            </a:xfrm>
            <a:prstGeom prst="snip1Rect">
              <a:avLst>
                <a:gd fmla="val 50000" name="adj"/>
              </a:avLst>
            </a:prstGeom>
            <a:solidFill>
              <a:srgbClr val="1DC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9" name="Google Shape;429;p46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46"/>
          <p:cNvSpPr txBox="1"/>
          <p:nvPr>
            <p:ph idx="1" type="body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lmina - Conceptos 22">
  <p:cSld name="Filmina - Conceptos_22"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7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1DC1D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47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fmla="val 50000" name="adj"/>
            </a:avLst>
          </a:prstGeom>
          <a:solidFill>
            <a:srgbClr val="1DC1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47"/>
          <p:cNvSpPr txBox="1"/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sz="4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5" name="Google Shape;435;p47"/>
          <p:cNvSpPr txBox="1"/>
          <p:nvPr>
            <p:ph idx="12" type="sldNum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436" name="Google Shape;436;p47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437" name="Google Shape;437;p47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1DC1D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47"/>
            <p:cNvSpPr/>
            <p:nvPr/>
          </p:nvSpPr>
          <p:spPr>
            <a:xfrm flipH="1" rot="10800000">
              <a:off x="0" y="350"/>
              <a:ext cx="1098000" cy="480300"/>
            </a:xfrm>
            <a:prstGeom prst="snip1Rect">
              <a:avLst>
                <a:gd fmla="val 50000" name="adj"/>
              </a:avLst>
            </a:prstGeom>
            <a:solidFill>
              <a:srgbClr val="1DC1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9" name="Google Shape;439;p47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CFL</a:t>
            </a:r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47"/>
          <p:cNvSpPr txBox="1"/>
          <p:nvPr>
            <p:ph idx="1" type="body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- Ejercicios 3">
  <p:cSld name="Título - Ejercicios_3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8"/>
          <p:cNvSpPr/>
          <p:nvPr/>
        </p:nvSpPr>
        <p:spPr>
          <a:xfrm flipH="1" rot="10800000">
            <a:off x="1525" y="575"/>
            <a:ext cx="2220900" cy="2301300"/>
          </a:xfrm>
          <a:prstGeom prst="snip1Rect">
            <a:avLst>
              <a:gd fmla="val 50000" name="adj"/>
            </a:avLst>
          </a:prstGeom>
          <a:solidFill>
            <a:srgbClr val="F25B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43" name="Google Shape;443;p48"/>
          <p:cNvGrpSpPr/>
          <p:nvPr/>
        </p:nvGrpSpPr>
        <p:grpSpPr>
          <a:xfrm>
            <a:off x="-1300" y="52"/>
            <a:ext cx="9146775" cy="6857929"/>
            <a:chOff x="-1300" y="52"/>
            <a:chExt cx="9146775" cy="6857929"/>
          </a:xfrm>
        </p:grpSpPr>
        <p:sp>
          <p:nvSpPr>
            <p:cNvPr id="444" name="Google Shape;444;p48"/>
            <p:cNvSpPr/>
            <p:nvPr/>
          </p:nvSpPr>
          <p:spPr>
            <a:xfrm>
              <a:off x="1028075" y="52"/>
              <a:ext cx="8117400" cy="1247400"/>
            </a:xfrm>
            <a:prstGeom prst="rect">
              <a:avLst/>
            </a:prstGeom>
            <a:solidFill>
              <a:srgbClr val="F25B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445" name="Google Shape;445;p48"/>
            <p:cNvGrpSpPr/>
            <p:nvPr/>
          </p:nvGrpSpPr>
          <p:grpSpPr>
            <a:xfrm rot="10800000">
              <a:off x="-1300" y="4051473"/>
              <a:ext cx="9143950" cy="2806508"/>
              <a:chOff x="0" y="275"/>
              <a:chExt cx="9143950" cy="381817"/>
            </a:xfrm>
          </p:grpSpPr>
          <p:sp>
            <p:nvSpPr>
              <p:cNvPr id="446" name="Google Shape;446;p48"/>
              <p:cNvSpPr/>
              <p:nvPr/>
            </p:nvSpPr>
            <p:spPr>
              <a:xfrm>
                <a:off x="1026550" y="275"/>
                <a:ext cx="8117400" cy="242700"/>
              </a:xfrm>
              <a:prstGeom prst="rect">
                <a:avLst/>
              </a:prstGeom>
              <a:solidFill>
                <a:srgbClr val="F25B2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1" i="0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47" name="Google Shape;447;p48"/>
              <p:cNvSpPr/>
              <p:nvPr/>
            </p:nvSpPr>
            <p:spPr>
              <a:xfrm flipH="1" rot="10800000">
                <a:off x="0" y="492"/>
                <a:ext cx="2348100" cy="381600"/>
              </a:xfrm>
              <a:prstGeom prst="snip1Rect">
                <a:avLst>
                  <a:gd fmla="val 50000" name="adj"/>
                </a:avLst>
              </a:prstGeom>
              <a:solidFill>
                <a:srgbClr val="F25B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1" i="0" sz="1200" u="none" cap="none" strike="noStrike"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448" name="Google Shape;448;p48"/>
          <p:cNvSpPr txBox="1"/>
          <p:nvPr>
            <p:ph idx="1" type="subTitle"/>
          </p:nvPr>
        </p:nvSpPr>
        <p:spPr>
          <a:xfrm>
            <a:off x="0" y="5416114"/>
            <a:ext cx="91470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i="1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449" name="Google Shape;449;p48"/>
          <p:cNvSpPr txBox="1"/>
          <p:nvPr/>
        </p:nvSpPr>
        <p:spPr>
          <a:xfrm>
            <a:off x="1986150" y="1997675"/>
            <a:ext cx="4984200" cy="21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CFP</a:t>
            </a:r>
            <a:endParaRPr b="1" i="0" sz="60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Programador </a:t>
            </a:r>
            <a:endParaRPr b="1" i="0" sz="60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0" lang="en-US" sz="6000" u="none" cap="none" strike="noStrik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rPr>
              <a:t>full-stack</a:t>
            </a:r>
            <a:endParaRPr b="1" i="0" sz="60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48"/>
          <p:cNvSpPr txBox="1"/>
          <p:nvPr>
            <p:ph type="ctrTitle"/>
          </p:nvPr>
        </p:nvSpPr>
        <p:spPr>
          <a:xfrm>
            <a:off x="92375" y="0"/>
            <a:ext cx="8962200" cy="807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lmina - Ejercicios 1">
  <p:cSld name="Filmina - Ejercicios_1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9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49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fmla="val 50000" name="adj"/>
            </a:avLst>
          </a:prstGeom>
          <a:solidFill>
            <a:srgbClr val="F25B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49"/>
          <p:cNvSpPr txBox="1"/>
          <p:nvPr>
            <p:ph idx="12" type="sldNum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5" name="Google Shape;455;p49"/>
          <p:cNvSpPr txBox="1"/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sz="4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56" name="Google Shape;456;p49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457" name="Google Shape;457;p49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F25B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49"/>
            <p:cNvSpPr/>
            <p:nvPr/>
          </p:nvSpPr>
          <p:spPr>
            <a:xfrm flipH="1" rot="10800000">
              <a:off x="0" y="350"/>
              <a:ext cx="1098000" cy="480300"/>
            </a:xfrm>
            <a:prstGeom prst="snip1Rect">
              <a:avLst>
                <a:gd fmla="val 50000" name="adj"/>
              </a:avLst>
            </a:prstGeom>
            <a:solidFill>
              <a:srgbClr val="F25B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1" i="0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9" name="Google Shape;459;p49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CFP</a:t>
            </a:r>
            <a:endParaRPr b="1" i="0" sz="2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49"/>
          <p:cNvSpPr txBox="1"/>
          <p:nvPr>
            <p:ph idx="1" type="body"/>
          </p:nvPr>
        </p:nvSpPr>
        <p:spPr>
          <a:xfrm>
            <a:off x="628650" y="1530725"/>
            <a:ext cx="7886700" cy="49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0"/>
          <p:cNvSpPr txBox="1"/>
          <p:nvPr>
            <p:ph idx="12" type="sldNum"/>
          </p:nvPr>
        </p:nvSpPr>
        <p:spPr>
          <a:xfrm>
            <a:off x="8472457" y="6217621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- Ejercicios">
  <p:cSld name="Título - Ejercicio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 flipH="1" rot="10800000">
            <a:off x="1525" y="575"/>
            <a:ext cx="2220900" cy="2301300"/>
          </a:xfrm>
          <a:prstGeom prst="snip1Rect">
            <a:avLst>
              <a:gd fmla="val 50000" name="adj"/>
            </a:avLst>
          </a:prstGeom>
          <a:solidFill>
            <a:srgbClr val="F25B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</p:txBody>
      </p:sp>
      <p:grpSp>
        <p:nvGrpSpPr>
          <p:cNvPr id="59" name="Google Shape;59;p6"/>
          <p:cNvGrpSpPr/>
          <p:nvPr/>
        </p:nvGrpSpPr>
        <p:grpSpPr>
          <a:xfrm>
            <a:off x="-1300" y="52"/>
            <a:ext cx="9146775" cy="6857929"/>
            <a:chOff x="-1300" y="52"/>
            <a:chExt cx="9146775" cy="6857929"/>
          </a:xfrm>
        </p:grpSpPr>
        <p:sp>
          <p:nvSpPr>
            <p:cNvPr id="60" name="Google Shape;60;p6"/>
            <p:cNvSpPr/>
            <p:nvPr/>
          </p:nvSpPr>
          <p:spPr>
            <a:xfrm>
              <a:off x="1028075" y="52"/>
              <a:ext cx="8117400" cy="1247400"/>
            </a:xfrm>
            <a:prstGeom prst="rect">
              <a:avLst/>
            </a:prstGeom>
            <a:solidFill>
              <a:srgbClr val="F25B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1" name="Google Shape;61;p6"/>
            <p:cNvGrpSpPr/>
            <p:nvPr/>
          </p:nvGrpSpPr>
          <p:grpSpPr>
            <a:xfrm rot="10800000">
              <a:off x="-1300" y="4051474"/>
              <a:ext cx="9143950" cy="2806507"/>
              <a:chOff x="0" y="275"/>
              <a:chExt cx="9143950" cy="381817"/>
            </a:xfrm>
          </p:grpSpPr>
          <p:sp>
            <p:nvSpPr>
              <p:cNvPr id="62" name="Google Shape;62;p6"/>
              <p:cNvSpPr/>
              <p:nvPr/>
            </p:nvSpPr>
            <p:spPr>
              <a:xfrm>
                <a:off x="1026550" y="275"/>
                <a:ext cx="8117400" cy="242700"/>
              </a:xfrm>
              <a:prstGeom prst="rect">
                <a:avLst/>
              </a:prstGeom>
              <a:solidFill>
                <a:srgbClr val="F25B2C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r>
                  <a:t/>
                </a:r>
                <a:endParaRPr b="1" sz="1200">
                  <a:solidFill>
                    <a:srgbClr val="FFFFFF"/>
                  </a:solidFill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3" name="Google Shape;63;p6"/>
              <p:cNvSpPr/>
              <p:nvPr/>
            </p:nvSpPr>
            <p:spPr>
              <a:xfrm flipH="1" rot="10800000">
                <a:off x="0" y="492"/>
                <a:ext cx="2348100" cy="381600"/>
              </a:xfrm>
              <a:prstGeom prst="snip1Rect">
                <a:avLst>
                  <a:gd fmla="val 50000" name="adj"/>
                </a:avLst>
              </a:prstGeom>
              <a:solidFill>
                <a:srgbClr val="F25B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2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64" name="Google Shape;64;p6"/>
          <p:cNvSpPr txBox="1"/>
          <p:nvPr>
            <p:ph idx="1" type="subTitle"/>
          </p:nvPr>
        </p:nvSpPr>
        <p:spPr>
          <a:xfrm>
            <a:off x="0" y="5416114"/>
            <a:ext cx="91470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i="1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65" name="Google Shape;65;p6"/>
          <p:cNvSpPr txBox="1"/>
          <p:nvPr/>
        </p:nvSpPr>
        <p:spPr>
          <a:xfrm>
            <a:off x="1986150" y="1997675"/>
            <a:ext cx="4984200" cy="21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000">
                <a:solidFill>
                  <a:schemeClr val="accent5"/>
                </a:solidFill>
              </a:rPr>
              <a:t>Carrera</a:t>
            </a:r>
            <a:endParaRPr b="1" sz="60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000">
                <a:solidFill>
                  <a:schemeClr val="accent5"/>
                </a:solidFill>
              </a:rPr>
              <a:t>Programador </a:t>
            </a:r>
            <a:endParaRPr b="1" sz="60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accent5"/>
                </a:solidFill>
              </a:rPr>
              <a:t>full-stack</a:t>
            </a:r>
            <a:endParaRPr b="1" sz="6000">
              <a:solidFill>
                <a:schemeClr val="accent5"/>
              </a:solidFill>
            </a:endParaRPr>
          </a:p>
        </p:txBody>
      </p:sp>
      <p:sp>
        <p:nvSpPr>
          <p:cNvPr id="66" name="Google Shape;66;p6"/>
          <p:cNvSpPr txBox="1"/>
          <p:nvPr>
            <p:ph type="ctrTitle"/>
          </p:nvPr>
        </p:nvSpPr>
        <p:spPr>
          <a:xfrm>
            <a:off x="92375" y="0"/>
            <a:ext cx="8962200" cy="807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lmina - Ejercicios">
  <p:cSld name="Filmina - Ejercicio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F25B2C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69" name="Google Shape;69;p7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fmla="val 50000" name="adj"/>
            </a:avLst>
          </a:prstGeom>
          <a:solidFill>
            <a:srgbClr val="F25B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70" name="Google Shape;70;p7"/>
          <p:cNvSpPr txBox="1"/>
          <p:nvPr>
            <p:ph idx="12" type="sldNum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Clr>
                <a:srgbClr val="000000"/>
              </a:buClr>
              <a:buFont typeface="Arial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Clr>
                <a:srgbClr val="000000"/>
              </a:buClr>
              <a:buFont typeface="Arial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Clr>
                <a:srgbClr val="000000"/>
              </a:buClr>
              <a:buFont typeface="Arial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Clr>
                <a:srgbClr val="000000"/>
              </a:buClr>
              <a:buFont typeface="Arial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Clr>
                <a:srgbClr val="000000"/>
              </a:buClr>
              <a:buFont typeface="Arial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Clr>
                <a:srgbClr val="000000"/>
              </a:buClr>
              <a:buFont typeface="Arial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Clr>
                <a:srgbClr val="000000"/>
              </a:buClr>
              <a:buFont typeface="Arial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Clr>
                <a:srgbClr val="000000"/>
              </a:buClr>
              <a:buFont typeface="Arial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Clr>
                <a:srgbClr val="000000"/>
              </a:buClr>
              <a:buFont typeface="Arial"/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" name="Google Shape;71;p7"/>
          <p:cNvSpPr txBox="1"/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2" name="Google Shape;72;p7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73" name="Google Shape;73;p7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F25B2C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</a:endParaRPr>
            </a:p>
          </p:txBody>
        </p:sp>
        <p:sp>
          <p:nvSpPr>
            <p:cNvPr id="74" name="Google Shape;74;p7"/>
            <p:cNvSpPr/>
            <p:nvPr/>
          </p:nvSpPr>
          <p:spPr>
            <a:xfrm flipH="1" rot="10800000">
              <a:off x="0" y="350"/>
              <a:ext cx="1098000" cy="480300"/>
            </a:xfrm>
            <a:prstGeom prst="snip1Rect">
              <a:avLst>
                <a:gd fmla="val 50000" name="adj"/>
              </a:avLst>
            </a:prstGeom>
            <a:solidFill>
              <a:srgbClr val="F25B2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</a:endParaRPr>
            </a:p>
          </p:txBody>
        </p:sp>
      </p:grpSp>
      <p:sp>
        <p:nvSpPr>
          <p:cNvPr id="75" name="Google Shape;75;p7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</a:rPr>
              <a:t>CFS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76" name="Google Shape;76;p7"/>
          <p:cNvSpPr txBox="1"/>
          <p:nvPr>
            <p:ph idx="1" type="body"/>
          </p:nvPr>
        </p:nvSpPr>
        <p:spPr>
          <a:xfrm>
            <a:off x="628650" y="1530725"/>
            <a:ext cx="7886700" cy="49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- Resolución">
  <p:cSld name="Título - Resolución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 flipH="1" rot="10800000">
            <a:off x="1525" y="575"/>
            <a:ext cx="2220900" cy="2301300"/>
          </a:xfrm>
          <a:prstGeom prst="snip1Rect">
            <a:avLst>
              <a:gd fmla="val 50000" name="adj"/>
            </a:avLst>
          </a:prstGeom>
          <a:solidFill>
            <a:srgbClr val="EF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</p:txBody>
      </p:sp>
      <p:grpSp>
        <p:nvGrpSpPr>
          <p:cNvPr id="79" name="Google Shape;79;p8"/>
          <p:cNvGrpSpPr/>
          <p:nvPr/>
        </p:nvGrpSpPr>
        <p:grpSpPr>
          <a:xfrm>
            <a:off x="-1300" y="52"/>
            <a:ext cx="9146775" cy="6857929"/>
            <a:chOff x="-1300" y="52"/>
            <a:chExt cx="9146775" cy="6857929"/>
          </a:xfrm>
        </p:grpSpPr>
        <p:sp>
          <p:nvSpPr>
            <p:cNvPr id="80" name="Google Shape;80;p8"/>
            <p:cNvSpPr/>
            <p:nvPr/>
          </p:nvSpPr>
          <p:spPr>
            <a:xfrm>
              <a:off x="1028075" y="52"/>
              <a:ext cx="8117400" cy="1247400"/>
            </a:xfrm>
            <a:prstGeom prst="rect">
              <a:avLst/>
            </a:prstGeom>
            <a:solidFill>
              <a:srgbClr val="EF34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1" name="Google Shape;81;p8"/>
            <p:cNvGrpSpPr/>
            <p:nvPr/>
          </p:nvGrpSpPr>
          <p:grpSpPr>
            <a:xfrm rot="10800000">
              <a:off x="-1300" y="4051474"/>
              <a:ext cx="9143950" cy="2806507"/>
              <a:chOff x="0" y="275"/>
              <a:chExt cx="9143950" cy="381817"/>
            </a:xfrm>
          </p:grpSpPr>
          <p:sp>
            <p:nvSpPr>
              <p:cNvPr id="82" name="Google Shape;82;p8"/>
              <p:cNvSpPr/>
              <p:nvPr/>
            </p:nvSpPr>
            <p:spPr>
              <a:xfrm>
                <a:off x="1026550" y="275"/>
                <a:ext cx="8117400" cy="242700"/>
              </a:xfrm>
              <a:prstGeom prst="rect">
                <a:avLst/>
              </a:prstGeom>
              <a:solidFill>
                <a:srgbClr val="EF344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r>
                  <a:t/>
                </a:r>
                <a:endParaRPr b="1" sz="1200">
                  <a:solidFill>
                    <a:srgbClr val="FFFFFF"/>
                  </a:solidFill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" name="Google Shape;83;p8"/>
              <p:cNvSpPr/>
              <p:nvPr/>
            </p:nvSpPr>
            <p:spPr>
              <a:xfrm flipH="1" rot="10800000">
                <a:off x="0" y="492"/>
                <a:ext cx="2348100" cy="381600"/>
              </a:xfrm>
              <a:prstGeom prst="snip1Rect">
                <a:avLst>
                  <a:gd fmla="val 50000" name="adj"/>
                </a:avLst>
              </a:prstGeom>
              <a:solidFill>
                <a:srgbClr val="EF344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2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84" name="Google Shape;84;p8"/>
          <p:cNvSpPr txBox="1"/>
          <p:nvPr>
            <p:ph idx="1" type="subTitle"/>
          </p:nvPr>
        </p:nvSpPr>
        <p:spPr>
          <a:xfrm>
            <a:off x="0" y="5416114"/>
            <a:ext cx="91470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i="1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85" name="Google Shape;85;p8"/>
          <p:cNvSpPr txBox="1"/>
          <p:nvPr/>
        </p:nvSpPr>
        <p:spPr>
          <a:xfrm>
            <a:off x="1986150" y="1997675"/>
            <a:ext cx="4984200" cy="21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000">
                <a:solidFill>
                  <a:schemeClr val="accent5"/>
                </a:solidFill>
              </a:rPr>
              <a:t>Carrera</a:t>
            </a:r>
            <a:endParaRPr b="1" sz="60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accent5"/>
                </a:solidFill>
              </a:rPr>
              <a:t>Programador </a:t>
            </a:r>
            <a:endParaRPr b="1" sz="60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accent5"/>
                </a:solidFill>
              </a:rPr>
              <a:t>full-stack</a:t>
            </a:r>
            <a:endParaRPr b="1" sz="6000">
              <a:solidFill>
                <a:schemeClr val="accent5"/>
              </a:solidFill>
            </a:endParaRPr>
          </a:p>
        </p:txBody>
      </p:sp>
      <p:sp>
        <p:nvSpPr>
          <p:cNvPr id="86" name="Google Shape;86;p8"/>
          <p:cNvSpPr txBox="1"/>
          <p:nvPr>
            <p:ph type="ctrTitle"/>
          </p:nvPr>
        </p:nvSpPr>
        <p:spPr>
          <a:xfrm>
            <a:off x="92375" y="0"/>
            <a:ext cx="8962200" cy="807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lmina - Resolución">
  <p:cSld name="Filmina - Resolución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9"/>
          <p:cNvSpPr txBox="1"/>
          <p:nvPr>
            <p:ph type="title"/>
          </p:nvPr>
        </p:nvSpPr>
        <p:spPr>
          <a:xfrm>
            <a:off x="628663" y="275700"/>
            <a:ext cx="7886700" cy="12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9" name="Google Shape;89;p9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90" name="Google Shape;90;p9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EF344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9"/>
            <p:cNvSpPr/>
            <p:nvPr/>
          </p:nvSpPr>
          <p:spPr>
            <a:xfrm flipH="1" rot="10800000">
              <a:off x="0" y="350"/>
              <a:ext cx="1098000" cy="480300"/>
            </a:xfrm>
            <a:prstGeom prst="snip1Rect">
              <a:avLst>
                <a:gd fmla="val 50000" name="adj"/>
              </a:avLst>
            </a:prstGeom>
            <a:solidFill>
              <a:srgbClr val="EF34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</a:endParaRPr>
            </a:p>
          </p:txBody>
        </p:sp>
      </p:grpSp>
      <p:sp>
        <p:nvSpPr>
          <p:cNvPr id="92" name="Google Shape;92;p9"/>
          <p:cNvSpPr txBox="1"/>
          <p:nvPr/>
        </p:nvSpPr>
        <p:spPr>
          <a:xfrm>
            <a:off x="60525" y="34600"/>
            <a:ext cx="916500" cy="43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400">
                <a:solidFill>
                  <a:schemeClr val="lt1"/>
                </a:solidFill>
              </a:rPr>
              <a:t>CFS</a:t>
            </a:r>
            <a:endParaRPr b="1" sz="2400">
              <a:solidFill>
                <a:srgbClr val="FFFFFF"/>
              </a:solidFill>
            </a:endParaRPr>
          </a:p>
        </p:txBody>
      </p:sp>
      <p:sp>
        <p:nvSpPr>
          <p:cNvPr id="93" name="Google Shape;93;p9"/>
          <p:cNvSpPr/>
          <p:nvPr/>
        </p:nvSpPr>
        <p:spPr>
          <a:xfrm>
            <a:off x="-25" y="6754950"/>
            <a:ext cx="9144000" cy="146100"/>
          </a:xfrm>
          <a:prstGeom prst="rect">
            <a:avLst/>
          </a:prstGeom>
          <a:solidFill>
            <a:srgbClr val="EF344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94" name="Google Shape;94;p9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fmla="val 50000" name="adj"/>
            </a:avLst>
          </a:prstGeom>
          <a:solidFill>
            <a:srgbClr val="EF34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95" name="Google Shape;95;p9"/>
          <p:cNvSpPr txBox="1"/>
          <p:nvPr>
            <p:ph idx="12" type="sldNum"/>
          </p:nvPr>
        </p:nvSpPr>
        <p:spPr>
          <a:xfrm>
            <a:off x="8515375" y="6575425"/>
            <a:ext cx="628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rtl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" name="Google Shape;96;p9"/>
          <p:cNvSpPr txBox="1"/>
          <p:nvPr>
            <p:ph idx="1" type="body"/>
          </p:nvPr>
        </p:nvSpPr>
        <p:spPr>
          <a:xfrm>
            <a:off x="628650" y="1530725"/>
            <a:ext cx="7886700" cy="49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- Repaso">
  <p:cSld name="Título - Repaso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 txBox="1"/>
          <p:nvPr/>
        </p:nvSpPr>
        <p:spPr>
          <a:xfrm>
            <a:off x="4650375" y="1114700"/>
            <a:ext cx="4319400" cy="21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rgbClr val="FFFFFF"/>
                </a:solidFill>
              </a:rPr>
              <a:t>CFP</a:t>
            </a:r>
            <a:endParaRPr b="1" sz="4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</a:rPr>
              <a:t>Programador </a:t>
            </a:r>
            <a:endParaRPr b="1"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FFFF"/>
                </a:solidFill>
              </a:rPr>
              <a:t>full-stack</a:t>
            </a:r>
            <a:endParaRPr b="1" sz="3600">
              <a:solidFill>
                <a:srgbClr val="FFFFFF"/>
              </a:solidFill>
            </a:endParaRPr>
          </a:p>
        </p:txBody>
      </p:sp>
      <p:sp>
        <p:nvSpPr>
          <p:cNvPr id="99" name="Google Shape;99;p10"/>
          <p:cNvSpPr/>
          <p:nvPr/>
        </p:nvSpPr>
        <p:spPr>
          <a:xfrm>
            <a:off x="-2825" y="0"/>
            <a:ext cx="9147000" cy="736500"/>
          </a:xfrm>
          <a:prstGeom prst="rect">
            <a:avLst/>
          </a:prstGeom>
          <a:solidFill>
            <a:srgbClr val="0195D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00" name="Google Shape;100;p10"/>
          <p:cNvGrpSpPr/>
          <p:nvPr/>
        </p:nvGrpSpPr>
        <p:grpSpPr>
          <a:xfrm>
            <a:off x="-1300" y="52"/>
            <a:ext cx="9146775" cy="6857929"/>
            <a:chOff x="-1300" y="52"/>
            <a:chExt cx="9146775" cy="6857929"/>
          </a:xfrm>
        </p:grpSpPr>
        <p:sp>
          <p:nvSpPr>
            <p:cNvPr id="101" name="Google Shape;101;p10"/>
            <p:cNvSpPr/>
            <p:nvPr/>
          </p:nvSpPr>
          <p:spPr>
            <a:xfrm>
              <a:off x="1028075" y="52"/>
              <a:ext cx="8117400" cy="1247400"/>
            </a:xfrm>
            <a:prstGeom prst="rect">
              <a:avLst/>
            </a:prstGeom>
            <a:solidFill>
              <a:srgbClr val="5A3A9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10"/>
            <p:cNvSpPr/>
            <p:nvPr/>
          </p:nvSpPr>
          <p:spPr>
            <a:xfrm flipH="1" rot="10800000">
              <a:off x="1525" y="575"/>
              <a:ext cx="2220900" cy="2301300"/>
            </a:xfrm>
            <a:prstGeom prst="snip1Rect">
              <a:avLst>
                <a:gd fmla="val 50000" name="adj"/>
              </a:avLst>
            </a:prstGeom>
            <a:solidFill>
              <a:srgbClr val="5A3A9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</a:endParaRPr>
            </a:p>
          </p:txBody>
        </p:sp>
        <p:grpSp>
          <p:nvGrpSpPr>
            <p:cNvPr id="103" name="Google Shape;103;p10"/>
            <p:cNvGrpSpPr/>
            <p:nvPr/>
          </p:nvGrpSpPr>
          <p:grpSpPr>
            <a:xfrm rot="10800000">
              <a:off x="-1300" y="4051474"/>
              <a:ext cx="9143950" cy="2806507"/>
              <a:chOff x="0" y="275"/>
              <a:chExt cx="9143950" cy="381817"/>
            </a:xfrm>
          </p:grpSpPr>
          <p:sp>
            <p:nvSpPr>
              <p:cNvPr id="104" name="Google Shape;104;p10"/>
              <p:cNvSpPr/>
              <p:nvPr/>
            </p:nvSpPr>
            <p:spPr>
              <a:xfrm>
                <a:off x="1026550" y="275"/>
                <a:ext cx="8117400" cy="242700"/>
              </a:xfrm>
              <a:prstGeom prst="rect">
                <a:avLst/>
              </a:prstGeom>
              <a:solidFill>
                <a:srgbClr val="5A3A9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SzPts val="1100"/>
                  <a:buNone/>
                </a:pPr>
                <a:r>
                  <a:t/>
                </a:r>
                <a:endParaRPr b="1" sz="1200">
                  <a:solidFill>
                    <a:srgbClr val="FFFFFF"/>
                  </a:solidFill>
                </a:endParaRPr>
              </a:p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" name="Google Shape;105;p10"/>
              <p:cNvSpPr/>
              <p:nvPr/>
            </p:nvSpPr>
            <p:spPr>
              <a:xfrm flipH="1" rot="10800000">
                <a:off x="0" y="492"/>
                <a:ext cx="2348100" cy="381600"/>
              </a:xfrm>
              <a:prstGeom prst="snip1Rect">
                <a:avLst>
                  <a:gd fmla="val 50000" name="adj"/>
                </a:avLst>
              </a:prstGeom>
              <a:solidFill>
                <a:srgbClr val="5A3A9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2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106" name="Google Shape;106;p10"/>
          <p:cNvSpPr txBox="1"/>
          <p:nvPr>
            <p:ph idx="1" type="subTitle"/>
          </p:nvPr>
        </p:nvSpPr>
        <p:spPr>
          <a:xfrm>
            <a:off x="0" y="5416114"/>
            <a:ext cx="9147000" cy="5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i="1" sz="3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07" name="Google Shape;107;p10"/>
          <p:cNvSpPr txBox="1"/>
          <p:nvPr/>
        </p:nvSpPr>
        <p:spPr>
          <a:xfrm>
            <a:off x="1986150" y="1997675"/>
            <a:ext cx="4984200" cy="21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000">
                <a:solidFill>
                  <a:schemeClr val="accent5"/>
                </a:solidFill>
              </a:rPr>
              <a:t>Carrera</a:t>
            </a:r>
            <a:endParaRPr b="1" sz="60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accent5"/>
                </a:solidFill>
              </a:rPr>
              <a:t>Programador </a:t>
            </a:r>
            <a:endParaRPr b="1" sz="60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accent5"/>
                </a:solidFill>
              </a:rPr>
              <a:t>full-stack</a:t>
            </a:r>
            <a:endParaRPr b="1" sz="6000">
              <a:solidFill>
                <a:schemeClr val="accent5"/>
              </a:solidFill>
            </a:endParaRPr>
          </a:p>
        </p:txBody>
      </p:sp>
      <p:sp>
        <p:nvSpPr>
          <p:cNvPr id="108" name="Google Shape;108;p10"/>
          <p:cNvSpPr txBox="1"/>
          <p:nvPr>
            <p:ph type="ctrTitle"/>
          </p:nvPr>
        </p:nvSpPr>
        <p:spPr>
          <a:xfrm>
            <a:off x="92375" y="0"/>
            <a:ext cx="8962200" cy="807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sz="4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44" Type="http://schemas.openxmlformats.org/officeDocument/2006/relationships/slideLayout" Target="../slideLayouts/slideLayout43.xml"/><Relationship Id="rId43" Type="http://schemas.openxmlformats.org/officeDocument/2006/relationships/slideLayout" Target="../slideLayouts/slideLayout42.xml"/><Relationship Id="rId46" Type="http://schemas.openxmlformats.org/officeDocument/2006/relationships/slideLayout" Target="../slideLayouts/slideLayout45.xml"/><Relationship Id="rId45" Type="http://schemas.openxmlformats.org/officeDocument/2006/relationships/slideLayout" Target="../slideLayouts/slideLayout44.xml"/><Relationship Id="rId1" Type="http://schemas.openxmlformats.org/officeDocument/2006/relationships/image" Target="../media/image5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48" Type="http://schemas.openxmlformats.org/officeDocument/2006/relationships/slideLayout" Target="../slideLayouts/slideLayout47.xml"/><Relationship Id="rId47" Type="http://schemas.openxmlformats.org/officeDocument/2006/relationships/slideLayout" Target="../slideLayouts/slideLayout46.xml"/><Relationship Id="rId49" Type="http://schemas.openxmlformats.org/officeDocument/2006/relationships/slideLayout" Target="../slideLayouts/slideLayout4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33" Type="http://schemas.openxmlformats.org/officeDocument/2006/relationships/slideLayout" Target="../slideLayouts/slideLayout32.xml"/><Relationship Id="rId32" Type="http://schemas.openxmlformats.org/officeDocument/2006/relationships/slideLayout" Target="../slideLayouts/slideLayout31.xml"/><Relationship Id="rId35" Type="http://schemas.openxmlformats.org/officeDocument/2006/relationships/slideLayout" Target="../slideLayouts/slideLayout34.xml"/><Relationship Id="rId34" Type="http://schemas.openxmlformats.org/officeDocument/2006/relationships/slideLayout" Target="../slideLayouts/slideLayout33.xml"/><Relationship Id="rId37" Type="http://schemas.openxmlformats.org/officeDocument/2006/relationships/slideLayout" Target="../slideLayouts/slideLayout36.xml"/><Relationship Id="rId36" Type="http://schemas.openxmlformats.org/officeDocument/2006/relationships/slideLayout" Target="../slideLayouts/slideLayout35.xml"/><Relationship Id="rId39" Type="http://schemas.openxmlformats.org/officeDocument/2006/relationships/slideLayout" Target="../slideLayouts/slideLayout38.xml"/><Relationship Id="rId38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29" Type="http://schemas.openxmlformats.org/officeDocument/2006/relationships/slideLayout" Target="../slideLayouts/slideLayout28.xml"/><Relationship Id="rId51" Type="http://schemas.openxmlformats.org/officeDocument/2006/relationships/theme" Target="../theme/theme1.xml"/><Relationship Id="rId50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"/>
          <p:cNvSpPr/>
          <p:nvPr/>
        </p:nvSpPr>
        <p:spPr>
          <a:xfrm flipH="1">
            <a:off x="8440500" y="6615100"/>
            <a:ext cx="703500" cy="285900"/>
          </a:xfrm>
          <a:prstGeom prst="snip1Rect">
            <a:avLst>
              <a:gd fmla="val 50000" name="adj"/>
            </a:avLst>
          </a:prstGeom>
          <a:solidFill>
            <a:srgbClr val="0195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rgbClr val="FFFFFF"/>
              </a:solidFill>
            </a:endParaRPr>
          </a:p>
        </p:txBody>
      </p:sp>
      <p:sp>
        <p:nvSpPr>
          <p:cNvPr id="12" name="Google Shape;12;p1"/>
          <p:cNvSpPr txBox="1"/>
          <p:nvPr>
            <p:ph type="title"/>
          </p:nvPr>
        </p:nvSpPr>
        <p:spPr>
          <a:xfrm>
            <a:off x="628638" y="179400"/>
            <a:ext cx="7886700" cy="131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b="0" i="0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" name="Google Shape;13;p1"/>
          <p:cNvSpPr txBox="1"/>
          <p:nvPr>
            <p:ph idx="1" type="body"/>
          </p:nvPr>
        </p:nvSpPr>
        <p:spPr>
          <a:xfrm>
            <a:off x="628650" y="1362727"/>
            <a:ext cx="7886700" cy="51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logos 111MIL-01.JPG" id="14" name="Google Shape;14;p1"/>
          <p:cNvPicPr preferRelativeResize="0"/>
          <p:nvPr/>
        </p:nvPicPr>
        <p:blipFill rotWithShape="1">
          <a:blip r:embed="rId1">
            <a:alphaModFix/>
          </a:blip>
          <a:srcRect b="0" l="86163" r="0" t="0"/>
          <a:stretch/>
        </p:blipFill>
        <p:spPr>
          <a:xfrm>
            <a:off x="0" y="6754225"/>
            <a:ext cx="9143974" cy="14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"/>
          <p:cNvSpPr txBox="1"/>
          <p:nvPr>
            <p:ph idx="12" type="sldNum"/>
          </p:nvPr>
        </p:nvSpPr>
        <p:spPr>
          <a:xfrm>
            <a:off x="8587620" y="6575425"/>
            <a:ext cx="5565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6" name="Google Shape;16;p1"/>
          <p:cNvGrpSpPr/>
          <p:nvPr/>
        </p:nvGrpSpPr>
        <p:grpSpPr>
          <a:xfrm>
            <a:off x="0" y="275"/>
            <a:ext cx="9143950" cy="480375"/>
            <a:chOff x="0" y="275"/>
            <a:chExt cx="9143950" cy="480375"/>
          </a:xfrm>
        </p:grpSpPr>
        <p:sp>
          <p:nvSpPr>
            <p:cNvPr id="17" name="Google Shape;17;p1"/>
            <p:cNvSpPr/>
            <p:nvPr/>
          </p:nvSpPr>
          <p:spPr>
            <a:xfrm>
              <a:off x="1026550" y="275"/>
              <a:ext cx="8117400" cy="242700"/>
            </a:xfrm>
            <a:prstGeom prst="rect">
              <a:avLst/>
            </a:prstGeom>
            <a:solidFill>
              <a:srgbClr val="0195D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SzPts val="1100"/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1"/>
            <p:cNvSpPr/>
            <p:nvPr/>
          </p:nvSpPr>
          <p:spPr>
            <a:xfrm flipH="1" rot="10800000">
              <a:off x="0" y="350"/>
              <a:ext cx="1098000" cy="480300"/>
            </a:xfrm>
            <a:prstGeom prst="snip1Rect">
              <a:avLst>
                <a:gd fmla="val 50000" name="adj"/>
              </a:avLst>
            </a:prstGeom>
            <a:solidFill>
              <a:srgbClr val="0195D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1200">
                <a:solidFill>
                  <a:srgbClr val="FFFFFF"/>
                </a:solidFill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  <p:sldLayoutId id="2147483693" r:id="rId47"/>
    <p:sldLayoutId id="2147483694" r:id="rId48"/>
    <p:sldLayoutId id="2147483695" r:id="rId49"/>
    <p:sldLayoutId id="2147483696" r:id="rId5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0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5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16.png"/><Relationship Id="rId5" Type="http://schemas.openxmlformats.org/officeDocument/2006/relationships/image" Target="../media/image14.jpg"/><Relationship Id="rId6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7.png"/><Relationship Id="rId4" Type="http://schemas.openxmlformats.org/officeDocument/2006/relationships/image" Target="../media/image3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0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0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3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30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1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1"/>
          <p:cNvSpPr txBox="1"/>
          <p:nvPr>
            <p:ph idx="1" type="subTitle"/>
          </p:nvPr>
        </p:nvSpPr>
        <p:spPr>
          <a:xfrm>
            <a:off x="0" y="5416114"/>
            <a:ext cx="9147000" cy="55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Introducción</a:t>
            </a:r>
            <a:endParaRPr/>
          </a:p>
        </p:txBody>
      </p:sp>
      <p:sp>
        <p:nvSpPr>
          <p:cNvPr id="468" name="Google Shape;468;p51"/>
          <p:cNvSpPr txBox="1"/>
          <p:nvPr>
            <p:ph idx="4294967295" type="ctrTitle"/>
          </p:nvPr>
        </p:nvSpPr>
        <p:spPr>
          <a:xfrm>
            <a:off x="92400" y="39075"/>
            <a:ext cx="8962200" cy="8073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800">
                <a:solidFill>
                  <a:schemeClr val="lt1"/>
                </a:solidFill>
              </a:rPr>
              <a:t>Bases de Datos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0"/>
          <p:cNvSpPr txBox="1"/>
          <p:nvPr/>
        </p:nvSpPr>
        <p:spPr>
          <a:xfrm>
            <a:off x="628650" y="442912"/>
            <a:ext cx="78867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Bases de Datos</a:t>
            </a:r>
            <a:endParaRPr/>
          </a:p>
        </p:txBody>
      </p:sp>
      <p:sp>
        <p:nvSpPr>
          <p:cNvPr id="553" name="Google Shape;553;p60"/>
          <p:cNvSpPr txBox="1"/>
          <p:nvPr/>
        </p:nvSpPr>
        <p:spPr>
          <a:xfrm>
            <a:off x="449262" y="1911350"/>
            <a:ext cx="8207375" cy="4449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 así como surgen las bases de datos. Una base de datos es una entidad en la cual se pueden almacenar datos de </a:t>
            </a: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manera estructurada</a:t>
            </a: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con la </a:t>
            </a: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menor redundancia posible</a:t>
            </a: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indent="-228600" lvl="0" marL="2286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Diferentes programas y diferentes usuarios </a:t>
            </a: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deben poder utilizar estos datos. Por lo tanto, el concepto de base de datos generalmente está relacionado con el de red </a:t>
            </a:r>
            <a:b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554" name="Google Shape;554;p60"/>
          <p:cNvSpPr txBox="1"/>
          <p:nvPr/>
        </p:nvSpPr>
        <p:spPr>
          <a:xfrm>
            <a:off x="7086600" y="657542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555" name="Google Shape;55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9587" y="4654550"/>
            <a:ext cx="2767012" cy="17922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1" name="Google Shape;561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775075"/>
            <a:ext cx="1243012" cy="1363662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61"/>
          <p:cNvSpPr txBox="1"/>
          <p:nvPr/>
        </p:nvSpPr>
        <p:spPr>
          <a:xfrm>
            <a:off x="158400" y="442900"/>
            <a:ext cx="89856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Evolución</a:t>
            </a:r>
            <a:r>
              <a:rPr b="0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las Bases de Datos</a:t>
            </a:r>
            <a:endParaRPr/>
          </a:p>
        </p:txBody>
      </p:sp>
      <p:sp>
        <p:nvSpPr>
          <p:cNvPr id="563" name="Google Shape;563;p61"/>
          <p:cNvSpPr txBox="1"/>
          <p:nvPr/>
        </p:nvSpPr>
        <p:spPr>
          <a:xfrm>
            <a:off x="628650" y="2160587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1" marL="685800" marR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Durante las últimas 4 décadas del siglo XX, el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uso</a:t>
            </a:r>
            <a:r>
              <a:rPr b="0" i="0" lang="en-US" sz="2400" u="none" cap="none" strike="noStrike">
                <a:solidFill>
                  <a:srgbClr val="5B9BD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las Bases de Datos creció en todas las empresas</a:t>
            </a:r>
            <a:endParaRPr/>
          </a:p>
          <a:p>
            <a:pPr indent="-228600" lvl="1" marL="685800" marR="0" rtl="0" algn="just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marR="0" rtl="0" algn="just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Pasamos de interactuar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indirectamente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con las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Bases de Datos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través de los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informes</a:t>
            </a:r>
            <a:r>
              <a:rPr b="1" i="0" lang="en-US" sz="2400" u="none" cap="none" strike="noStrike">
                <a:solidFill>
                  <a:srgbClr val="5B9BD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impresos</a:t>
            </a:r>
            <a:r>
              <a:rPr b="1" i="0" lang="en-US" sz="2400" u="none" cap="none" strike="noStrike">
                <a:solidFill>
                  <a:srgbClr val="5B9BD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(por ejemplo: extractos de tarjetas de crédito, saldos en las cajas de los bancos o los agentes de reservas de las líneas aéreas) </a:t>
            </a:r>
            <a:endParaRPr/>
          </a:p>
          <a:p>
            <a:pPr indent="-228600" lvl="1" marL="685800" marR="0" rtl="0" algn="just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marR="0" rtl="0" algn="just">
              <a:lnSpc>
                <a:spcPct val="8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Posteriormente, llegaron los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cajeros automáticos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 permitieron a los usuarios interactuar directamente con las bases de datos</a:t>
            </a:r>
            <a:endParaRPr/>
          </a:p>
        </p:txBody>
      </p:sp>
      <p:sp>
        <p:nvSpPr>
          <p:cNvPr id="564" name="Google Shape;564;p61"/>
          <p:cNvSpPr txBox="1"/>
          <p:nvPr/>
        </p:nvSpPr>
        <p:spPr>
          <a:xfrm>
            <a:off x="7086600" y="657542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565" name="Google Shape;565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-1260000">
            <a:off x="228600" y="5153025"/>
            <a:ext cx="893762" cy="14557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6225" y="3763962"/>
            <a:ext cx="1160462" cy="1042987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62"/>
          <p:cNvSpPr txBox="1"/>
          <p:nvPr/>
        </p:nvSpPr>
        <p:spPr>
          <a:xfrm>
            <a:off x="0" y="442912"/>
            <a:ext cx="91440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Evolución</a:t>
            </a:r>
            <a:r>
              <a:rPr b="0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las Bases de Datos</a:t>
            </a:r>
            <a:endParaRPr/>
          </a:p>
        </p:txBody>
      </p:sp>
      <p:sp>
        <p:nvSpPr>
          <p:cNvPr id="573" name="Google Shape;573;p62"/>
          <p:cNvSpPr txBox="1"/>
          <p:nvPr/>
        </p:nvSpPr>
        <p:spPr>
          <a:xfrm>
            <a:off x="495300" y="2160587"/>
            <a:ext cx="8239125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1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 la revolución de Internet a fines de 1990 las organizaciones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convirtieron sus procesos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permitiendo realizar operaciones por medio de la Web, así hoy es posible:</a:t>
            </a:r>
            <a:endParaRPr/>
          </a:p>
          <a:p>
            <a:pPr indent="-228600" lvl="2" marL="11430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acceder a una librería en línea y  buscar libros o de música</a:t>
            </a:r>
            <a:endParaRPr/>
          </a:p>
          <a:p>
            <a:pPr indent="-228600" lvl="2" marL="11430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realizar una compra por internet</a:t>
            </a:r>
            <a:endParaRPr/>
          </a:p>
          <a:p>
            <a:pPr indent="-228600" lvl="2" marL="11430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acceder al sitio Web de un banco y  consultar el estado de cuenta y los movimientos</a:t>
            </a:r>
            <a:endParaRPr/>
          </a:p>
          <a:p>
            <a:pPr indent="-152400" lvl="1" marL="4572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En todos los casos se está accediendo a datos almacenados en una base de datos</a:t>
            </a:r>
            <a:endParaRPr/>
          </a:p>
        </p:txBody>
      </p:sp>
      <p:sp>
        <p:nvSpPr>
          <p:cNvPr id="574" name="Google Shape;574;p62"/>
          <p:cNvSpPr txBox="1"/>
          <p:nvPr/>
        </p:nvSpPr>
        <p:spPr>
          <a:xfrm>
            <a:off x="7086600" y="657542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3"/>
          <p:cNvSpPr/>
          <p:nvPr/>
        </p:nvSpPr>
        <p:spPr>
          <a:xfrm>
            <a:off x="6399208" y="3717925"/>
            <a:ext cx="988800" cy="10587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581" name="Google Shape;581;p63"/>
          <p:cNvSpPr/>
          <p:nvPr/>
        </p:nvSpPr>
        <p:spPr>
          <a:xfrm>
            <a:off x="6461125" y="2055800"/>
            <a:ext cx="927000" cy="105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582" name="Google Shape;582;p63"/>
          <p:cNvSpPr txBox="1"/>
          <p:nvPr/>
        </p:nvSpPr>
        <p:spPr>
          <a:xfrm>
            <a:off x="0" y="442912"/>
            <a:ext cx="91440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Propiedades de las Bases de Datos</a:t>
            </a:r>
            <a:endParaRPr/>
          </a:p>
        </p:txBody>
      </p:sp>
      <p:sp>
        <p:nvSpPr>
          <p:cNvPr id="583" name="Google Shape;583;p63"/>
          <p:cNvSpPr txBox="1"/>
          <p:nvPr/>
        </p:nvSpPr>
        <p:spPr>
          <a:xfrm>
            <a:off x="247650" y="1938125"/>
            <a:ext cx="5874300" cy="45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Una Base de Datos (BD):</a:t>
            </a:r>
            <a:endParaRPr/>
          </a:p>
          <a:p>
            <a:pPr indent="-228600" lvl="1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Representa algún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aspecto</a:t>
            </a:r>
            <a:r>
              <a:rPr b="0" i="0" lang="en-US" sz="24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 mundo real, denominado mini-mundo o Universo del </a:t>
            </a:r>
            <a:r>
              <a:rPr lang="en-US" sz="2400"/>
              <a:t>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Discurso (UdeD)</a:t>
            </a:r>
            <a:endParaRPr/>
          </a:p>
          <a:p>
            <a:pPr indent="-228600" lvl="1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 una colección de datos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lógicamente coherente </a:t>
            </a: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 tienen un significado inherente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1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diseña, construye y completa con datos para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 propósito específico</a:t>
            </a:r>
            <a:endParaRPr/>
          </a:p>
        </p:txBody>
      </p:sp>
      <p:sp>
        <p:nvSpPr>
          <p:cNvPr id="584" name="Google Shape;584;p63"/>
          <p:cNvSpPr txBox="1"/>
          <p:nvPr/>
        </p:nvSpPr>
        <p:spPr>
          <a:xfrm>
            <a:off x="7086600" y="657542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585" name="Google Shape;585;p63"/>
          <p:cNvSpPr txBox="1"/>
          <p:nvPr/>
        </p:nvSpPr>
        <p:spPr>
          <a:xfrm rot="-240136">
            <a:off x="7318718" y="2082024"/>
            <a:ext cx="1792371" cy="1006551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Si cambia la definición del UdeD, entonces la BD también debe cambiar</a:t>
            </a:r>
            <a:endParaRPr/>
          </a:p>
        </p:txBody>
      </p:sp>
      <p:sp>
        <p:nvSpPr>
          <p:cNvPr id="586" name="Google Shape;586;p63"/>
          <p:cNvSpPr txBox="1"/>
          <p:nvPr/>
        </p:nvSpPr>
        <p:spPr>
          <a:xfrm rot="-239832">
            <a:off x="7150804" y="3885173"/>
            <a:ext cx="1966784" cy="824016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No es correcto denominar, BD a un conjunto cualquiera de datos</a:t>
            </a:r>
            <a:endParaRPr/>
          </a:p>
        </p:txBody>
      </p:sp>
      <p:sp>
        <p:nvSpPr>
          <p:cNvPr id="587" name="Google Shape;587;p63"/>
          <p:cNvSpPr/>
          <p:nvPr/>
        </p:nvSpPr>
        <p:spPr>
          <a:xfrm>
            <a:off x="6405558" y="5516550"/>
            <a:ext cx="927000" cy="105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588" name="Google Shape;588;p63"/>
          <p:cNvSpPr txBox="1"/>
          <p:nvPr/>
        </p:nvSpPr>
        <p:spPr>
          <a:xfrm rot="-240136">
            <a:off x="7151011" y="5690095"/>
            <a:ext cx="1792371" cy="824016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Hay un grupo de usuarios que están interesados en esos datos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4"/>
          <p:cNvSpPr txBox="1"/>
          <p:nvPr/>
        </p:nvSpPr>
        <p:spPr>
          <a:xfrm>
            <a:off x="628650" y="442912"/>
            <a:ext cx="78867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Sistemas de Archivos</a:t>
            </a:r>
            <a:b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Inconvenientes</a:t>
            </a:r>
            <a:endParaRPr/>
          </a:p>
        </p:txBody>
      </p:sp>
      <p:sp>
        <p:nvSpPr>
          <p:cNvPr id="595" name="Google Shape;595;p64"/>
          <p:cNvSpPr txBox="1"/>
          <p:nvPr/>
        </p:nvSpPr>
        <p:spPr>
          <a:xfrm>
            <a:off x="7086600" y="657542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596" name="Google Shape;596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2087" y="808037"/>
            <a:ext cx="960437" cy="1312862"/>
          </a:xfrm>
          <a:prstGeom prst="rect">
            <a:avLst/>
          </a:prstGeom>
          <a:noFill/>
          <a:ln>
            <a:noFill/>
          </a:ln>
        </p:spPr>
      </p:pic>
      <p:sp>
        <p:nvSpPr>
          <p:cNvPr id="597" name="Google Shape;597;p64"/>
          <p:cNvSpPr/>
          <p:nvPr/>
        </p:nvSpPr>
        <p:spPr>
          <a:xfrm>
            <a:off x="38100" y="3079750"/>
            <a:ext cx="895800" cy="99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598" name="Google Shape;598;p64"/>
          <p:cNvSpPr txBox="1"/>
          <p:nvPr/>
        </p:nvSpPr>
        <p:spPr>
          <a:xfrm rot="-240044">
            <a:off x="865154" y="3273406"/>
            <a:ext cx="2640134" cy="822199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Ejemplo, hay que generar un software específico para cada nuevo listado, o  consulta que se necesita</a:t>
            </a:r>
            <a:endParaRPr/>
          </a:p>
        </p:txBody>
      </p:sp>
      <p:sp>
        <p:nvSpPr>
          <p:cNvPr id="599" name="Google Shape;599;p64"/>
          <p:cNvSpPr/>
          <p:nvPr/>
        </p:nvSpPr>
        <p:spPr>
          <a:xfrm>
            <a:off x="9525" y="4603750"/>
            <a:ext cx="895800" cy="12207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600" name="Google Shape;600;p64"/>
          <p:cNvSpPr txBox="1"/>
          <p:nvPr/>
        </p:nvSpPr>
        <p:spPr>
          <a:xfrm rot="-240117">
            <a:off x="835088" y="4708475"/>
            <a:ext cx="2854260" cy="1370146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Ejemplo, se quiere transferir $10.000 desde una cuenta A a otra B; si ocurre un fallo durante la ejecución del programa, es posible que los $10.000 se hayan retirado de A, pero no se hayan acreditado en B</a:t>
            </a:r>
            <a:endParaRPr/>
          </a:p>
        </p:txBody>
      </p:sp>
      <p:sp>
        <p:nvSpPr>
          <p:cNvPr id="601" name="Google Shape;601;p64"/>
          <p:cNvSpPr txBox="1"/>
          <p:nvPr/>
        </p:nvSpPr>
        <p:spPr>
          <a:xfrm>
            <a:off x="3446450" y="2534475"/>
            <a:ext cx="5697600" cy="40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Dificultad en el acceso a los datos:</a:t>
            </a:r>
            <a:r>
              <a:rPr b="1" i="0" lang="en-US" sz="2000" u="none">
                <a:solidFill>
                  <a:srgbClr val="5B9BD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Hacen falta sistemas de recuperación de datos más adecuados para el uso general</a:t>
            </a:r>
            <a:r>
              <a:rPr b="0" i="1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228600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Problemas de atomicidad: </a:t>
            </a: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 crucial asegurar que, si se produce algún fallo, los datos se recuperan al estado consistente que existía antes del fallo</a:t>
            </a:r>
            <a:endParaRPr/>
          </a:p>
          <a:p>
            <a:pPr indent="-228600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Anomalías en el acceso concurrente: </a:t>
            </a: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Cuando se da la posibilidad de que varios usuarios actualicen los datos simultáneamente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5"/>
          <p:cNvSpPr txBox="1"/>
          <p:nvPr/>
        </p:nvSpPr>
        <p:spPr>
          <a:xfrm>
            <a:off x="628650" y="442912"/>
            <a:ext cx="78867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Sistemas de Archivos</a:t>
            </a:r>
            <a:b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Inconvenientes</a:t>
            </a:r>
            <a:endParaRPr/>
          </a:p>
        </p:txBody>
      </p:sp>
      <p:sp>
        <p:nvSpPr>
          <p:cNvPr id="608" name="Google Shape;608;p65"/>
          <p:cNvSpPr txBox="1"/>
          <p:nvPr/>
        </p:nvSpPr>
        <p:spPr>
          <a:xfrm>
            <a:off x="628650" y="2120900"/>
            <a:ext cx="7886700" cy="43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Problemas de seguridad: </a:t>
            </a: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todos los usuarios deben poder acceder a todos los datos. Cuando se utilizan sistemas de archivos es difícil hacer cumplir tales restricciones de seguridad</a:t>
            </a:r>
            <a:endParaRPr/>
          </a:p>
          <a:p>
            <a:pPr indent="-228600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Estas dificultades, entre otras, motivaron el desarrollo de las bases de datos y sus sistemas de administración</a:t>
            </a:r>
            <a:endParaRPr/>
          </a:p>
        </p:txBody>
      </p:sp>
      <p:sp>
        <p:nvSpPr>
          <p:cNvPr id="609" name="Google Shape;609;p65"/>
          <p:cNvSpPr txBox="1"/>
          <p:nvPr/>
        </p:nvSpPr>
        <p:spPr>
          <a:xfrm>
            <a:off x="7086600" y="657542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610" name="Google Shape;610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2087" y="808037"/>
            <a:ext cx="960437" cy="1312862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65"/>
          <p:cNvSpPr/>
          <p:nvPr/>
        </p:nvSpPr>
        <p:spPr>
          <a:xfrm>
            <a:off x="4829175" y="5151400"/>
            <a:ext cx="1119900" cy="11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612" name="Google Shape;612;p65"/>
          <p:cNvSpPr txBox="1"/>
          <p:nvPr/>
        </p:nvSpPr>
        <p:spPr>
          <a:xfrm rot="-240117">
            <a:off x="6245425" y="4942624"/>
            <a:ext cx="2854260" cy="1370146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r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Ejemplo, en un sistema bancario, los empleados de recursos humanos sólo necesita ver la información acerca de los  empleados del propio banco, </a:t>
            </a:r>
            <a:r>
              <a:rPr lang="en-US" sz="1200">
                <a:latin typeface="Calibri"/>
                <a:ea typeface="Calibri"/>
                <a:cs typeface="Calibri"/>
                <a:sym typeface="Calibri"/>
              </a:rPr>
              <a:t>en cambio los de atención al cliente, </a:t>
            </a:r>
            <a:r>
              <a:rPr b="0" i="0" lang="en-US" sz="12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necesitan ver la información acerca de las cuentas de clientes</a:t>
            </a:r>
            <a:endParaRPr/>
          </a:p>
        </p:txBody>
      </p:sp>
      <p:sp>
        <p:nvSpPr>
          <p:cNvPr id="613" name="Google Shape;613;p65"/>
          <p:cNvSpPr/>
          <p:nvPr/>
        </p:nvSpPr>
        <p:spPr>
          <a:xfrm>
            <a:off x="438150" y="5129212"/>
            <a:ext cx="969962" cy="11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614" name="Google Shape;614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05812" y="4983187"/>
            <a:ext cx="1962150" cy="12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66"/>
          <p:cNvSpPr txBox="1"/>
          <p:nvPr/>
        </p:nvSpPr>
        <p:spPr>
          <a:xfrm>
            <a:off x="628650" y="442912"/>
            <a:ext cx="78867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Tecnología de BD vs.</a:t>
            </a:r>
            <a:b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Tecnología de Archivos</a:t>
            </a:r>
            <a:endParaRPr/>
          </a:p>
        </p:txBody>
      </p:sp>
      <p:sp>
        <p:nvSpPr>
          <p:cNvPr id="621" name="Google Shape;621;p66"/>
          <p:cNvSpPr txBox="1"/>
          <p:nvPr/>
        </p:nvSpPr>
        <p:spPr>
          <a:xfrm>
            <a:off x="628650" y="1716138"/>
            <a:ext cx="7886700" cy="47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el procesamiento tradicional de archivos, </a:t>
            </a:r>
            <a:r>
              <a:rPr b="1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cada usuario define </a:t>
            </a: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 implementa los archivos necesarios para </a:t>
            </a:r>
            <a:r>
              <a:rPr b="1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cada aplicación concreta</a:t>
            </a: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Con BD se mantiene </a:t>
            </a:r>
            <a:r>
              <a:rPr b="1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 único repositorio</a:t>
            </a: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que se define una sola vez, al que acceden varios usuarios</a:t>
            </a:r>
            <a:endParaRPr/>
          </a:p>
          <a:p>
            <a:pPr indent="0" lvl="0" marL="0" marR="0" rtl="0" algn="just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Las principales características de las BD frente al procesamiento de archivos son:</a:t>
            </a:r>
            <a:endParaRPr/>
          </a:p>
          <a:p>
            <a:pPr indent="-228600" lvl="1" marL="685800" marR="0" rtl="0" algn="just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✓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Naturaleza auto</a:t>
            </a:r>
            <a:r>
              <a:rPr lang="en-US" sz="2000"/>
              <a:t>-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descriptiva de un sistema de bases de datos</a:t>
            </a:r>
            <a:endParaRPr/>
          </a:p>
          <a:p>
            <a:pPr indent="-228600" lvl="1" marL="685800" marR="0" rtl="0" algn="just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✓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Aislamiento entre programas y datos, y abstracción de datos</a:t>
            </a:r>
            <a:endParaRPr/>
          </a:p>
          <a:p>
            <a:pPr indent="-228600" lvl="1" marL="685800" marR="0" rtl="0" algn="just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✓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Soporte de varias vistas de los datos</a:t>
            </a:r>
            <a:endParaRPr/>
          </a:p>
          <a:p>
            <a:pPr indent="-228600" lvl="1" marL="685800" marR="0" rtl="0" algn="just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Noto Sans Symbols"/>
              <a:buChar char="✓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Compartición de datos y procesamiento de transacciones multiusuario</a:t>
            </a:r>
            <a:endParaRPr/>
          </a:p>
        </p:txBody>
      </p:sp>
      <p:sp>
        <p:nvSpPr>
          <p:cNvPr id="622" name="Google Shape;622;p66"/>
          <p:cNvSpPr txBox="1"/>
          <p:nvPr/>
        </p:nvSpPr>
        <p:spPr>
          <a:xfrm>
            <a:off x="7086600" y="657542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67"/>
          <p:cNvSpPr txBox="1"/>
          <p:nvPr/>
        </p:nvSpPr>
        <p:spPr>
          <a:xfrm>
            <a:off x="0" y="446087"/>
            <a:ext cx="92520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¿Por qué utilizar una Base de Datos?</a:t>
            </a:r>
            <a:b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629" name="Google Shape;629;p67"/>
          <p:cNvSpPr txBox="1"/>
          <p:nvPr/>
        </p:nvSpPr>
        <p:spPr>
          <a:xfrm>
            <a:off x="509587" y="2020887"/>
            <a:ext cx="7886700" cy="3286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Una base de datos proporciona a los usuarios el acceso a datos, que pueden visualizar, ingresar o actualizar, en concordancia con los </a:t>
            </a:r>
            <a:r>
              <a:rPr lang="en-US" sz="2400"/>
              <a:t>privilegios </a:t>
            </a: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acceso que se les hayan otorgado</a:t>
            </a:r>
            <a:endParaRPr/>
          </a:p>
          <a:p>
            <a:pPr indent="-228600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Una base de datos puede ser local, es decir que puede utilizarla solo un usuario en un equipo, o puede ser distribuida, es decir que la información se almacena en equipos remotos y se puede acceder a ella a través de una red</a:t>
            </a:r>
            <a:endParaRPr/>
          </a:p>
        </p:txBody>
      </p:sp>
      <p:sp>
        <p:nvSpPr>
          <p:cNvPr id="630" name="Google Shape;630;p67"/>
          <p:cNvSpPr txBox="1"/>
          <p:nvPr/>
        </p:nvSpPr>
        <p:spPr>
          <a:xfrm>
            <a:off x="7086600" y="657542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631" name="Google Shape;631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89587" y="3249612"/>
            <a:ext cx="1517650" cy="151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68"/>
          <p:cNvSpPr txBox="1"/>
          <p:nvPr/>
        </p:nvSpPr>
        <p:spPr>
          <a:xfrm>
            <a:off x="628650" y="1960562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</a:t>
            </a:r>
            <a:r>
              <a:rPr lang="en-US" sz="2400"/>
              <a:t>hace </a:t>
            </a: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más útil a medida que la cantidad de datos almacenados crece</a:t>
            </a:r>
            <a:endParaRPr/>
          </a:p>
          <a:p>
            <a:pPr indent="-228600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principal ventaja de utilizar bases de datos es que múltiples usuarios pueden acceder a ellas al mismo tiempo. En la figura podemos ver distintas bases de datos (BBDD) distribuidas con un gestor que las administra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t/>
            </a:r>
            <a:endParaRPr b="0" i="0" sz="2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68"/>
          <p:cNvSpPr txBox="1"/>
          <p:nvPr/>
        </p:nvSpPr>
        <p:spPr>
          <a:xfrm>
            <a:off x="7086600" y="657542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639" name="Google Shape;639;p68"/>
          <p:cNvSpPr txBox="1"/>
          <p:nvPr/>
        </p:nvSpPr>
        <p:spPr>
          <a:xfrm>
            <a:off x="0" y="415925"/>
            <a:ext cx="92520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¿Por qué </a:t>
            </a:r>
            <a:r>
              <a:rPr b="1" lang="en-US" sz="4000"/>
              <a:t>u</a:t>
            </a: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tilizar una Base de Datos?</a:t>
            </a:r>
            <a:b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pic>
        <p:nvPicPr>
          <p:cNvPr id="640" name="Google Shape;640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6187" y="4294187"/>
            <a:ext cx="5314950" cy="2265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69"/>
          <p:cNvSpPr txBox="1"/>
          <p:nvPr/>
        </p:nvSpPr>
        <p:spPr>
          <a:xfrm>
            <a:off x="0" y="442912"/>
            <a:ext cx="91440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Administración de Bases de Datos</a:t>
            </a:r>
            <a:br>
              <a:rPr b="1" i="0" lang="en-US" sz="3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/>
          </a:p>
        </p:txBody>
      </p:sp>
      <p:sp>
        <p:nvSpPr>
          <p:cNvPr id="647" name="Google Shape;647;p69"/>
          <p:cNvSpPr txBox="1"/>
          <p:nvPr/>
        </p:nvSpPr>
        <p:spPr>
          <a:xfrm>
            <a:off x="417512" y="1868487"/>
            <a:ext cx="8097837" cy="46434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Rápidamente surgió la necesidad de contar con un sistema de administración para controlar tanto los datos como los usuarios </a:t>
            </a:r>
            <a:endParaRPr/>
          </a:p>
          <a:p>
            <a:pPr indent="-228600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administración de bases de datos se realiza con un Sistema de Gestión de Bases de Datos (SGBD) también llamado </a:t>
            </a: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DBMS</a:t>
            </a: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(</a:t>
            </a:r>
            <a:r>
              <a:rPr b="0" i="1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DataBase Management System</a:t>
            </a: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/>
          </a:p>
          <a:p>
            <a:pPr indent="-228600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DBMS es un conjunto de servicios (aplicaciones de </a:t>
            </a:r>
            <a:r>
              <a:rPr b="0" i="1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software</a:t>
            </a: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que permite a los distintos usuarios un fácil acceso a la información y proporciona las herramientas para la manipulación de los datos encontrados en la base (insertar, eliminar, editar) </a:t>
            </a:r>
            <a:endParaRPr/>
          </a:p>
        </p:txBody>
      </p:sp>
      <p:sp>
        <p:nvSpPr>
          <p:cNvPr id="648" name="Google Shape;648;p69"/>
          <p:cNvSpPr txBox="1"/>
          <p:nvPr/>
        </p:nvSpPr>
        <p:spPr>
          <a:xfrm>
            <a:off x="7086600" y="657542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2"/>
          <p:cNvSpPr txBox="1"/>
          <p:nvPr/>
        </p:nvSpPr>
        <p:spPr>
          <a:xfrm>
            <a:off x="628650" y="402237"/>
            <a:ext cx="78867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Información como Recurso</a:t>
            </a:r>
            <a:endParaRPr/>
          </a:p>
        </p:txBody>
      </p:sp>
      <p:sp>
        <p:nvSpPr>
          <p:cNvPr id="475" name="Google Shape;475;p52"/>
          <p:cNvSpPr txBox="1"/>
          <p:nvPr/>
        </p:nvSpPr>
        <p:spPr>
          <a:xfrm>
            <a:off x="628650" y="2160587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datos son observaciones que realizamos en el mundo real</a:t>
            </a:r>
            <a:endParaRPr/>
          </a:p>
          <a:p>
            <a:pPr indent="-228600" lvl="1" marL="685800" marR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Son recopilados como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hechos ó evidencias</a:t>
            </a:r>
            <a:endParaRPr/>
          </a:p>
          <a:p>
            <a:pPr indent="-228600" lvl="1" marL="685800" marR="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Adquieren significado a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partir de su procesamiento</a:t>
            </a:r>
            <a:endParaRPr/>
          </a:p>
        </p:txBody>
      </p:sp>
      <p:sp>
        <p:nvSpPr>
          <p:cNvPr id="476" name="Google Shape;476;p52"/>
          <p:cNvSpPr txBox="1"/>
          <p:nvPr/>
        </p:nvSpPr>
        <p:spPr>
          <a:xfrm>
            <a:off x="7086600" y="657542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477" name="Google Shape;477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04050" y="2670175"/>
            <a:ext cx="1890712" cy="189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70"/>
          <p:cNvSpPr txBox="1"/>
          <p:nvPr/>
        </p:nvSpPr>
        <p:spPr>
          <a:xfrm>
            <a:off x="0" y="466725"/>
            <a:ext cx="91440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Administración de Bases de Datos</a:t>
            </a:r>
            <a:endParaRPr/>
          </a:p>
        </p:txBody>
      </p:sp>
      <p:sp>
        <p:nvSpPr>
          <p:cNvPr id="655" name="Google Shape;655;p70"/>
          <p:cNvSpPr txBox="1"/>
          <p:nvPr/>
        </p:nvSpPr>
        <p:spPr>
          <a:xfrm>
            <a:off x="295275" y="2147887"/>
            <a:ext cx="8669337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 DBMS presenta las siguientes características:</a:t>
            </a:r>
            <a:endParaRPr/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Independencia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Los datos se organizan independientemente de las aplicaciones que los vayan a usar (independencia lógica) y de los ficheros en los que vayan a almacenarse (independencia física)</a:t>
            </a:r>
            <a:endParaRPr/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usuarios y las aplicaciones pueden acceder a los datos mediante el uso de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lenguajes de consulta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(p.ej. SQL)</a:t>
            </a:r>
            <a:endParaRPr/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Centralización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Los datos se gestionan de forma centralizada e independiente de las aplicaciones</a:t>
            </a:r>
            <a:endParaRPr/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Consistencia e integridad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los datos</a:t>
            </a:r>
            <a:endParaRPr/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Fiabilidad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(protección frente a fallos) y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seguridad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(control de acceso a los datos)</a:t>
            </a:r>
            <a:endParaRPr/>
          </a:p>
        </p:txBody>
      </p:sp>
      <p:sp>
        <p:nvSpPr>
          <p:cNvPr id="656" name="Google Shape;656;p70"/>
          <p:cNvSpPr txBox="1"/>
          <p:nvPr/>
        </p:nvSpPr>
        <p:spPr>
          <a:xfrm>
            <a:off x="7086600" y="657542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71"/>
          <p:cNvSpPr txBox="1"/>
          <p:nvPr/>
        </p:nvSpPr>
        <p:spPr>
          <a:xfrm>
            <a:off x="628650" y="442912"/>
            <a:ext cx="78867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i="0" lang="en-US" sz="3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Administración de </a:t>
            </a: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Bases</a:t>
            </a:r>
            <a:r>
              <a:rPr b="1" i="0" lang="en-US" sz="3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Datos</a:t>
            </a:r>
            <a:br>
              <a:rPr b="1" i="0" lang="en-US" sz="3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Funciones del DBMS</a:t>
            </a:r>
            <a:endParaRPr/>
          </a:p>
        </p:txBody>
      </p:sp>
      <p:sp>
        <p:nvSpPr>
          <p:cNvPr id="663" name="Google Shape;663;p71"/>
          <p:cNvSpPr txBox="1"/>
          <p:nvPr/>
        </p:nvSpPr>
        <p:spPr>
          <a:xfrm>
            <a:off x="628650" y="2093912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1" i="0" lang="en-US" sz="2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Construir una BD: </a:t>
            </a:r>
            <a:r>
              <a:rPr b="0" i="0" lang="en-US" sz="2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consiste en el proceso de almacenar los datos en algún medio de almacenamiento controlado por el DBMS</a:t>
            </a:r>
            <a:endParaRPr/>
          </a:p>
          <a:p>
            <a:pPr indent="-228600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1" i="0" lang="en-US" sz="2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Administrar una BD: </a:t>
            </a:r>
            <a:r>
              <a:rPr b="0" i="0" lang="en-US" sz="2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brindar la posibilidad de consultar datos específicos y actualizar datos para reflejar cambios producidos en el mundo real</a:t>
            </a:r>
            <a:endParaRPr/>
          </a:p>
          <a:p>
            <a:pPr indent="-228600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1" i="0" lang="en-US" sz="2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Compartir datos: </a:t>
            </a:r>
            <a:r>
              <a:rPr b="0" i="0" lang="en-US" sz="2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permitir que varios usuarios y programas accedan a la BD de forma simultánea</a:t>
            </a:r>
            <a:endParaRPr/>
          </a:p>
          <a:p>
            <a:pPr indent="-228600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b="1" i="0" lang="en-US" sz="2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Manejo de transacciones: </a:t>
            </a:r>
            <a:r>
              <a:rPr b="0" i="0" lang="en-US" sz="2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administrar la concurrencia en las lecturas y escrituras de los mismos ítems (registros) de datos</a:t>
            </a:r>
            <a:endParaRPr/>
          </a:p>
        </p:txBody>
      </p:sp>
      <p:sp>
        <p:nvSpPr>
          <p:cNvPr id="664" name="Google Shape;664;p71"/>
          <p:cNvSpPr txBox="1"/>
          <p:nvPr/>
        </p:nvSpPr>
        <p:spPr>
          <a:xfrm>
            <a:off x="7086600" y="657542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72"/>
          <p:cNvSpPr txBox="1"/>
          <p:nvPr/>
        </p:nvSpPr>
        <p:spPr>
          <a:xfrm>
            <a:off x="0" y="442912"/>
            <a:ext cx="91440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Administración</a:t>
            </a:r>
            <a:r>
              <a:rPr b="1" i="0" lang="en-US" sz="3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Bases</a:t>
            </a:r>
            <a:r>
              <a:rPr b="1" i="0" lang="en-US" sz="3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Datos</a:t>
            </a:r>
            <a:br>
              <a:rPr b="1" i="0" lang="en-US" sz="3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Funciones del DBMS</a:t>
            </a:r>
            <a:endParaRPr/>
          </a:p>
        </p:txBody>
      </p:sp>
      <p:sp>
        <p:nvSpPr>
          <p:cNvPr id="671" name="Google Shape;671;p72"/>
          <p:cNvSpPr txBox="1"/>
          <p:nvPr/>
        </p:nvSpPr>
        <p:spPr>
          <a:xfrm>
            <a:off x="628650" y="2160587"/>
            <a:ext cx="8264525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Proteger:</a:t>
            </a:r>
            <a:r>
              <a:rPr b="1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incluye la protección del sistema contra el funcionamiento defectuoso del hardware o el software (caídas) y la protección de la seguridad contra el acceso no autorizado o malintencionado</a:t>
            </a:r>
            <a:endParaRPr/>
          </a:p>
          <a:p>
            <a:pPr indent="-228600" lvl="0" marL="2286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Mantener: </a:t>
            </a: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una</a:t>
            </a: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gran BD puede tener un ciclo de vida de muchos años, por lo que el DBMS debe ser capaz de mantener el </a:t>
            </a:r>
            <a:r>
              <a:rPr lang="en-US" sz="2000"/>
              <a:t>sistema,</a:t>
            </a: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permitiendo que evolucione según cambian los requisitos con el tiempo</a:t>
            </a:r>
            <a:endParaRPr/>
          </a:p>
          <a:p>
            <a:pPr indent="-228600" lvl="0" marL="2286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Administrar los metadatos: </a:t>
            </a: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metadatos son datos que describen otros datos, es decir que la BD también guarda la definición o información descriptiva de los datos que almacena. Está relacionada con su estructura y los datos que contiene</a:t>
            </a:r>
            <a:endParaRPr/>
          </a:p>
        </p:txBody>
      </p:sp>
      <p:sp>
        <p:nvSpPr>
          <p:cNvPr id="672" name="Google Shape;672;p72"/>
          <p:cNvSpPr txBox="1"/>
          <p:nvPr/>
        </p:nvSpPr>
        <p:spPr>
          <a:xfrm>
            <a:off x="7086600" y="657542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73"/>
          <p:cNvSpPr txBox="1"/>
          <p:nvPr/>
        </p:nvSpPr>
        <p:spPr>
          <a:xfrm>
            <a:off x="628650" y="442912"/>
            <a:ext cx="78867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Arquitectura de un DBMS</a:t>
            </a:r>
            <a:endParaRPr/>
          </a:p>
        </p:txBody>
      </p:sp>
      <p:sp>
        <p:nvSpPr>
          <p:cNvPr id="679" name="Google Shape;679;p73"/>
          <p:cNvSpPr txBox="1"/>
          <p:nvPr/>
        </p:nvSpPr>
        <p:spPr>
          <a:xfrm>
            <a:off x="7086600" y="657542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680" name="Google Shape;68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4450" y="1971675"/>
            <a:ext cx="7067550" cy="449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74"/>
          <p:cNvSpPr txBox="1"/>
          <p:nvPr/>
        </p:nvSpPr>
        <p:spPr>
          <a:xfrm>
            <a:off x="628650" y="461962"/>
            <a:ext cx="78867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Tipos de Bases de Datos</a:t>
            </a:r>
            <a:endParaRPr/>
          </a:p>
        </p:txBody>
      </p:sp>
      <p:sp>
        <p:nvSpPr>
          <p:cNvPr id="687" name="Google Shape;687;p74"/>
          <p:cNvSpPr txBox="1"/>
          <p:nvPr/>
        </p:nvSpPr>
        <p:spPr>
          <a:xfrm>
            <a:off x="628650" y="2160587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Existen diferentes tipos de bases de datos:</a:t>
            </a:r>
            <a:endParaRPr/>
          </a:p>
          <a:p>
            <a:pPr indent="-228600" lvl="1" marL="685800" marR="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Jerárquicas</a:t>
            </a:r>
            <a:endParaRPr/>
          </a:p>
          <a:p>
            <a:pPr indent="-228600" lvl="1" marL="685800" marR="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red</a:t>
            </a:r>
            <a:endParaRPr/>
          </a:p>
          <a:p>
            <a:pPr indent="-228600" lvl="1" marL="685800" marR="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Orientadas a Objetos</a:t>
            </a:r>
            <a:endParaRPr/>
          </a:p>
          <a:p>
            <a:pPr indent="-228600" lvl="1" marL="685800" marR="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Documentales</a:t>
            </a:r>
            <a:endParaRPr/>
          </a:p>
          <a:p>
            <a:pPr indent="-228600" lvl="1" marL="685800" marR="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Relacionales</a:t>
            </a:r>
            <a:endParaRPr/>
          </a:p>
          <a:p>
            <a:pPr indent="-228600" lvl="1" marL="685800" marR="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Sin embargo, las bases de datos </a:t>
            </a: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relacionales</a:t>
            </a: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400"/>
              <a:t>fueron </a:t>
            </a: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adoptadas expresamente por casi todos los sistemas comerciales conocidos gracias a su </a:t>
            </a: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coherencia</a:t>
            </a: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facilidad de uso</a:t>
            </a:r>
            <a:endParaRPr/>
          </a:p>
        </p:txBody>
      </p:sp>
      <p:sp>
        <p:nvSpPr>
          <p:cNvPr id="688" name="Google Shape;688;p74"/>
          <p:cNvSpPr txBox="1"/>
          <p:nvPr/>
        </p:nvSpPr>
        <p:spPr>
          <a:xfrm>
            <a:off x="7086600" y="657542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689" name="Google Shape;689;p74"/>
          <p:cNvSpPr txBox="1"/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74"/>
          <p:cNvSpPr txBox="1"/>
          <p:nvPr/>
        </p:nvSpPr>
        <p:spPr>
          <a:xfrm>
            <a:off x="307975" y="7937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91" name="Google Shape;691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00725" y="2582850"/>
            <a:ext cx="1992525" cy="199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75"/>
          <p:cNvSpPr txBox="1"/>
          <p:nvPr/>
        </p:nvSpPr>
        <p:spPr>
          <a:xfrm>
            <a:off x="628650" y="442912"/>
            <a:ext cx="78867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 de Datos Jerárquica</a:t>
            </a:r>
            <a:endParaRPr/>
          </a:p>
        </p:txBody>
      </p:sp>
      <p:sp>
        <p:nvSpPr>
          <p:cNvPr id="698" name="Google Shape;698;p75"/>
          <p:cNvSpPr txBox="1"/>
          <p:nvPr/>
        </p:nvSpPr>
        <p:spPr>
          <a:xfrm>
            <a:off x="304800" y="1903412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datos se representan como registros organizados en archivos, y las relaciones mediante referencias explícitas (punteros) a otros registros formando jerarquías, similar a un árbol</a:t>
            </a:r>
            <a:endParaRPr/>
          </a:p>
        </p:txBody>
      </p:sp>
      <p:sp>
        <p:nvSpPr>
          <p:cNvPr id="699" name="Google Shape;699;p75"/>
          <p:cNvSpPr txBox="1"/>
          <p:nvPr/>
        </p:nvSpPr>
        <p:spPr>
          <a:xfrm>
            <a:off x="7086600" y="657542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700" name="Google Shape;700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4512" y="3305175"/>
            <a:ext cx="6234112" cy="294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76"/>
          <p:cNvSpPr txBox="1"/>
          <p:nvPr/>
        </p:nvSpPr>
        <p:spPr>
          <a:xfrm>
            <a:off x="628650" y="442912"/>
            <a:ext cx="78867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 de Datos en Red</a:t>
            </a:r>
            <a:endParaRPr/>
          </a:p>
        </p:txBody>
      </p:sp>
      <p:sp>
        <p:nvSpPr>
          <p:cNvPr id="707" name="Google Shape;707;p76"/>
          <p:cNvSpPr txBox="1"/>
          <p:nvPr/>
        </p:nvSpPr>
        <p:spPr>
          <a:xfrm>
            <a:off x="628650" y="2160587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datos se representaban como registros organizados en archivos, y las relaciones mediante vínculos explícitos (punteros) a otros registros formando redes, similar a una red de amigos</a:t>
            </a:r>
            <a:endParaRPr/>
          </a:p>
        </p:txBody>
      </p:sp>
      <p:sp>
        <p:nvSpPr>
          <p:cNvPr id="708" name="Google Shape;708;p76"/>
          <p:cNvSpPr txBox="1"/>
          <p:nvPr/>
        </p:nvSpPr>
        <p:spPr>
          <a:xfrm>
            <a:off x="7086600" y="657542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709" name="Google Shape;709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9250" y="3636962"/>
            <a:ext cx="5981700" cy="26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77"/>
          <p:cNvSpPr txBox="1"/>
          <p:nvPr/>
        </p:nvSpPr>
        <p:spPr>
          <a:xfrm>
            <a:off x="0" y="442912"/>
            <a:ext cx="91440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 de Datos Orientada a Objetos</a:t>
            </a:r>
            <a:endParaRPr/>
          </a:p>
        </p:txBody>
      </p:sp>
      <p:sp>
        <p:nvSpPr>
          <p:cNvPr id="716" name="Google Shape;716;p77"/>
          <p:cNvSpPr txBox="1"/>
          <p:nvPr/>
        </p:nvSpPr>
        <p:spPr>
          <a:xfrm>
            <a:off x="628650" y="2074862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Extiende el modelo de datos relacional ofreciendo tipos de datos complejos y soporte al paradigma de orientación a objetos. Incorpora todos los conceptos importantes del paradigma de objetos como encapsulamiento, herencia y polimorfismo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77"/>
          <p:cNvSpPr txBox="1"/>
          <p:nvPr/>
        </p:nvSpPr>
        <p:spPr>
          <a:xfrm>
            <a:off x="7086600" y="657542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718" name="Google Shape;718;p77"/>
          <p:cNvSpPr txBox="1"/>
          <p:nvPr/>
        </p:nvSpPr>
        <p:spPr>
          <a:xfrm>
            <a:off x="2295525" y="3795712"/>
            <a:ext cx="4572000" cy="2727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78"/>
          <p:cNvSpPr txBox="1"/>
          <p:nvPr/>
        </p:nvSpPr>
        <p:spPr>
          <a:xfrm>
            <a:off x="628650" y="442912"/>
            <a:ext cx="78867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Bases de Datos Orientadas a Documentos</a:t>
            </a:r>
            <a:endParaRPr/>
          </a:p>
        </p:txBody>
      </p:sp>
      <p:sp>
        <p:nvSpPr>
          <p:cNvPr id="725" name="Google Shape;725;p78"/>
          <p:cNvSpPr txBox="1"/>
          <p:nvPr/>
        </p:nvSpPr>
        <p:spPr>
          <a:xfrm>
            <a:off x="628650" y="2160587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Permiten crear estructuras de datos similares a los árboles de búsqueda para realizar búsquedas más potentes (indexar el texto completo, “</a:t>
            </a:r>
            <a:r>
              <a:rPr b="0" i="1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registrar ordenadamente datos e informaciones, para elaborar su índice</a:t>
            </a: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”)</a:t>
            </a:r>
            <a:endParaRPr/>
          </a:p>
        </p:txBody>
      </p:sp>
      <p:sp>
        <p:nvSpPr>
          <p:cNvPr id="726" name="Google Shape;726;p78"/>
          <p:cNvSpPr txBox="1"/>
          <p:nvPr/>
        </p:nvSpPr>
        <p:spPr>
          <a:xfrm>
            <a:off x="7086600" y="657542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727" name="Google Shape;727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5825" y="3776662"/>
            <a:ext cx="5807075" cy="2582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79"/>
          <p:cNvSpPr txBox="1"/>
          <p:nvPr/>
        </p:nvSpPr>
        <p:spPr>
          <a:xfrm>
            <a:off x="628650" y="442912"/>
            <a:ext cx="78867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 de Datos Relacional</a:t>
            </a:r>
            <a:endParaRPr/>
          </a:p>
        </p:txBody>
      </p:sp>
      <p:sp>
        <p:nvSpPr>
          <p:cNvPr id="734" name="Google Shape;734;p79"/>
          <p:cNvSpPr txBox="1"/>
          <p:nvPr/>
        </p:nvSpPr>
        <p:spPr>
          <a:xfrm>
            <a:off x="298450" y="1957377"/>
            <a:ext cx="8037600" cy="39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modelo relacional aporta las siguientes ventajas:</a:t>
            </a:r>
            <a:endParaRPr/>
          </a:p>
          <a:p>
            <a:pPr indent="-228600" lvl="1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Independencia lógica y física de los datos, de las aplicaciones</a:t>
            </a:r>
            <a:endParaRPr/>
          </a:p>
          <a:p>
            <a:pPr indent="-228600" lvl="1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Redundancia mínima</a:t>
            </a:r>
            <a:endParaRPr/>
          </a:p>
          <a:p>
            <a:pPr indent="-228600" lvl="1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Acceso concurrente por parte de múltiples usuarios</a:t>
            </a:r>
            <a:endParaRPr/>
          </a:p>
          <a:p>
            <a:pPr indent="-228600" lvl="1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Distribución espacial de los datos</a:t>
            </a:r>
            <a:endParaRPr/>
          </a:p>
          <a:p>
            <a:pPr indent="-228600" lvl="1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Integridad de los datos</a:t>
            </a:r>
            <a:endParaRPr/>
          </a:p>
          <a:p>
            <a:pPr indent="-228600" lvl="1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Consultas complejas por más de una condición </a:t>
            </a:r>
            <a:endParaRPr/>
          </a:p>
          <a:p>
            <a:pPr indent="-228600" lvl="1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Seguridad de acceso y auditor</a:t>
            </a:r>
            <a:r>
              <a:rPr lang="en-US" sz="2000"/>
              <a:t>í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  <a:p>
            <a:pPr indent="-228600" lvl="1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Respaldo y recuperación</a:t>
            </a:r>
            <a:endParaRPr/>
          </a:p>
          <a:p>
            <a:pPr indent="-228600" lvl="1" marL="685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Acceso a través de lenguajes de programación estándar</a:t>
            </a:r>
            <a:endParaRPr/>
          </a:p>
        </p:txBody>
      </p:sp>
      <p:sp>
        <p:nvSpPr>
          <p:cNvPr id="735" name="Google Shape;735;p79"/>
          <p:cNvSpPr txBox="1"/>
          <p:nvPr/>
        </p:nvSpPr>
        <p:spPr>
          <a:xfrm>
            <a:off x="7086600" y="657542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736" name="Google Shape;736;p79"/>
          <p:cNvPicPr preferRelativeResize="0"/>
          <p:nvPr/>
        </p:nvPicPr>
        <p:blipFill rotWithShape="1">
          <a:blip r:embed="rId3">
            <a:alphaModFix/>
          </a:blip>
          <a:srcRect b="11493" l="8959" r="50898" t="14702"/>
          <a:stretch/>
        </p:blipFill>
        <p:spPr>
          <a:xfrm>
            <a:off x="7212012" y="2809875"/>
            <a:ext cx="1379537" cy="253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3"/>
          <p:cNvSpPr txBox="1"/>
          <p:nvPr/>
        </p:nvSpPr>
        <p:spPr>
          <a:xfrm>
            <a:off x="628650" y="393700"/>
            <a:ext cx="7886700" cy="12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Información como Recurso</a:t>
            </a:r>
            <a:endParaRPr/>
          </a:p>
        </p:txBody>
      </p:sp>
      <p:sp>
        <p:nvSpPr>
          <p:cNvPr id="484" name="Google Shape;484;p53"/>
          <p:cNvSpPr txBox="1"/>
          <p:nvPr/>
        </p:nvSpPr>
        <p:spPr>
          <a:xfrm>
            <a:off x="466725" y="1928812"/>
            <a:ext cx="8048625" cy="4583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Existen diferencias entre dato e información</a:t>
            </a:r>
            <a:endParaRPr/>
          </a:p>
          <a:p>
            <a:pPr indent="-228600" lvl="1" marL="685800" marR="0" rtl="0" algn="just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datos son hechos o cosas del mundo, lo suficientemente importantes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como para ser registrados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Son recopilados como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situaciones o evidencias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Adquieren significado a partir de su procesamiento para convertirse en información</a:t>
            </a:r>
            <a:endParaRPr/>
          </a:p>
          <a:p>
            <a:pPr indent="-228600" lvl="1" marL="685800" marR="0" rtl="0" algn="just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información es el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resultado del análisis de los datos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Por ejemplo, un satélite colecciona datos (valores numéricos), que una vez volcados en un mapa, son interpretados por un experto que identifica los diferentes usos del suelo en determinada región</a:t>
            </a:r>
            <a:endParaRPr/>
          </a:p>
        </p:txBody>
      </p:sp>
      <p:sp>
        <p:nvSpPr>
          <p:cNvPr id="485" name="Google Shape;485;p53"/>
          <p:cNvSpPr txBox="1"/>
          <p:nvPr/>
        </p:nvSpPr>
        <p:spPr>
          <a:xfrm>
            <a:off x="7086600" y="657542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Google Shape;742;p80"/>
          <p:cNvPicPr preferRelativeResize="0"/>
          <p:nvPr/>
        </p:nvPicPr>
        <p:blipFill rotWithShape="1">
          <a:blip r:embed="rId3">
            <a:alphaModFix/>
          </a:blip>
          <a:srcRect b="12938" l="53849" r="0" t="14465"/>
          <a:stretch/>
        </p:blipFill>
        <p:spPr>
          <a:xfrm>
            <a:off x="7315200" y="2571750"/>
            <a:ext cx="1717675" cy="2701925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80"/>
          <p:cNvSpPr txBox="1"/>
          <p:nvPr/>
        </p:nvSpPr>
        <p:spPr>
          <a:xfrm>
            <a:off x="628650" y="442912"/>
            <a:ext cx="78867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 de Datos Relacional</a:t>
            </a:r>
            <a:endParaRPr/>
          </a:p>
        </p:txBody>
      </p:sp>
      <p:sp>
        <p:nvSpPr>
          <p:cNvPr id="744" name="Google Shape;744;p80"/>
          <p:cNvSpPr txBox="1"/>
          <p:nvPr/>
        </p:nvSpPr>
        <p:spPr>
          <a:xfrm>
            <a:off x="190500" y="1886763"/>
            <a:ext cx="6896100" cy="40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modelo relacional </a:t>
            </a:r>
            <a:r>
              <a:rPr lang="en-US" sz="2400"/>
              <a:t>tiene estas </a:t>
            </a: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desventajas:</a:t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soportan las relaciones complejas que 	existen</a:t>
            </a:r>
            <a:r>
              <a:rPr lang="en-US" sz="2000"/>
              <a:t>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el mundo real</a:t>
            </a:r>
            <a:endParaRPr/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tienen conocimiento semántico, es decir, no entienden qué significan los datos que guardan</a:t>
            </a:r>
            <a:endParaRPr/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tipos de datos son limitados (numéricos, alfanuméricos, etc.) </a:t>
            </a:r>
            <a:endParaRPr/>
          </a:p>
          <a:p>
            <a:pPr indent="-228600" lvl="1" marL="685800" marR="0" rtl="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Tienen dificultades con el tiempo considerado como una sucesión natural. En general, </a:t>
            </a:r>
            <a:r>
              <a:rPr lang="en-US" sz="2000"/>
              <a:t>solo</a:t>
            </a: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 obtiene un registro de la información en determinado momento</a:t>
            </a:r>
            <a:endParaRPr/>
          </a:p>
        </p:txBody>
      </p:sp>
      <p:sp>
        <p:nvSpPr>
          <p:cNvPr id="745" name="Google Shape;745;p80"/>
          <p:cNvSpPr txBox="1"/>
          <p:nvPr/>
        </p:nvSpPr>
        <p:spPr>
          <a:xfrm>
            <a:off x="7086600" y="657542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p81"/>
          <p:cNvSpPr txBox="1"/>
          <p:nvPr/>
        </p:nvSpPr>
        <p:spPr>
          <a:xfrm>
            <a:off x="628650" y="442912"/>
            <a:ext cx="78867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Conceptos de Bases de Datos</a:t>
            </a:r>
            <a:endParaRPr/>
          </a:p>
        </p:txBody>
      </p:sp>
      <p:sp>
        <p:nvSpPr>
          <p:cNvPr id="752" name="Google Shape;752;p81"/>
          <p:cNvSpPr txBox="1"/>
          <p:nvPr/>
        </p:nvSpPr>
        <p:spPr>
          <a:xfrm>
            <a:off x="628650" y="2160587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Una base de datos se compone de entidades (cosas u objetos del mundo real distinguibles de todos los demás objetos) que poseen atributos (propiedades o características de las que se quiere llevar registro)</a:t>
            </a:r>
            <a:endParaRPr/>
          </a:p>
          <a:p>
            <a:pPr indent="-228600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Las </a:t>
            </a:r>
            <a:r>
              <a:rPr b="1" i="0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entidades</a:t>
            </a:r>
            <a:r>
              <a:rPr b="0" i="0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pueden ser cosas concretas, como personas o libros, o abstractas, como un préstamo o una venta</a:t>
            </a:r>
            <a:endParaRPr/>
          </a:p>
        </p:txBody>
      </p:sp>
      <p:sp>
        <p:nvSpPr>
          <p:cNvPr id="753" name="Google Shape;753;p81"/>
          <p:cNvSpPr txBox="1"/>
          <p:nvPr/>
        </p:nvSpPr>
        <p:spPr>
          <a:xfrm>
            <a:off x="7086600" y="657542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82"/>
          <p:cNvSpPr txBox="1"/>
          <p:nvPr/>
        </p:nvSpPr>
        <p:spPr>
          <a:xfrm>
            <a:off x="628650" y="442912"/>
            <a:ext cx="78867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Conceptos de Bases de Datos</a:t>
            </a:r>
            <a:endParaRPr/>
          </a:p>
        </p:txBody>
      </p:sp>
      <p:sp>
        <p:nvSpPr>
          <p:cNvPr id="760" name="Google Shape;760;p82"/>
          <p:cNvSpPr txBox="1"/>
          <p:nvPr/>
        </p:nvSpPr>
        <p:spPr>
          <a:xfrm>
            <a:off x="628650" y="2160587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Supongamos la entidad ALUMNO sus atributos podrían ser 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Documento de Identidad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Nombre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Apellido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Edad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Materias cursadas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Notas obtenidas</a:t>
            </a:r>
            <a:endParaRPr/>
          </a:p>
        </p:txBody>
      </p:sp>
      <p:sp>
        <p:nvSpPr>
          <p:cNvPr id="761" name="Google Shape;761;p82"/>
          <p:cNvSpPr txBox="1"/>
          <p:nvPr/>
        </p:nvSpPr>
        <p:spPr>
          <a:xfrm>
            <a:off x="7086600" y="657542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762" name="Google Shape;762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8150" y="2911475"/>
            <a:ext cx="2805112" cy="2605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83"/>
          <p:cNvSpPr txBox="1"/>
          <p:nvPr/>
        </p:nvSpPr>
        <p:spPr>
          <a:xfrm>
            <a:off x="628650" y="442912"/>
            <a:ext cx="78867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Conceptos de Bases de Datos</a:t>
            </a:r>
            <a:endParaRPr/>
          </a:p>
        </p:txBody>
      </p:sp>
      <p:sp>
        <p:nvSpPr>
          <p:cNvPr id="769" name="Google Shape;769;p83"/>
          <p:cNvSpPr txBox="1"/>
          <p:nvPr/>
        </p:nvSpPr>
        <p:spPr>
          <a:xfrm>
            <a:off x="628650" y="2160587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Supongamos la entidad VENTA, sus atributos podrían ser: 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Tipo de Factura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Nº de Factura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Nombre del Vendedor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Nombre del Comprador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Artículos Comprados</a:t>
            </a:r>
            <a:endParaRPr/>
          </a:p>
        </p:txBody>
      </p:sp>
      <p:sp>
        <p:nvSpPr>
          <p:cNvPr id="770" name="Google Shape;770;p83"/>
          <p:cNvSpPr txBox="1"/>
          <p:nvPr/>
        </p:nvSpPr>
        <p:spPr>
          <a:xfrm>
            <a:off x="7086600" y="657542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771" name="Google Shape;771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54612" y="2763837"/>
            <a:ext cx="3251200" cy="3249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84"/>
          <p:cNvSpPr txBox="1"/>
          <p:nvPr/>
        </p:nvSpPr>
        <p:spPr>
          <a:xfrm>
            <a:off x="628650" y="473075"/>
            <a:ext cx="78867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Conceptos de Bases de Datos</a:t>
            </a:r>
            <a:endParaRPr/>
          </a:p>
        </p:txBody>
      </p:sp>
      <p:sp>
        <p:nvSpPr>
          <p:cNvPr id="778" name="Google Shape;778;p84"/>
          <p:cNvSpPr txBox="1"/>
          <p:nvPr/>
        </p:nvSpPr>
        <p:spPr>
          <a:xfrm>
            <a:off x="628650" y="1925637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Una base de datos relacional siempre está </a:t>
            </a: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compuesta por tabla</a:t>
            </a: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que se conectan (relacionan) entre sí para compartir información</a:t>
            </a:r>
            <a:endParaRPr/>
          </a:p>
          <a:p>
            <a:pPr indent="-228600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Una tabla es un conjunto de datos sobre una entidad específica. Por ejemplo, en una base de datos de una empresa, se guarda en tablas diferentes información sobre los </a:t>
            </a: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clientes</a:t>
            </a: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los </a:t>
            </a: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vendedores</a:t>
            </a: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 los </a:t>
            </a: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productos</a:t>
            </a:r>
            <a:endParaRPr/>
          </a:p>
        </p:txBody>
      </p:sp>
      <p:sp>
        <p:nvSpPr>
          <p:cNvPr id="779" name="Google Shape;779;p84"/>
          <p:cNvSpPr txBox="1"/>
          <p:nvPr/>
        </p:nvSpPr>
        <p:spPr>
          <a:xfrm>
            <a:off x="7086600" y="657542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780" name="Google Shape;780;p84"/>
          <p:cNvPicPr preferRelativeResize="0"/>
          <p:nvPr/>
        </p:nvPicPr>
        <p:blipFill rotWithShape="1">
          <a:blip r:embed="rId3">
            <a:alphaModFix/>
          </a:blip>
          <a:srcRect b="33497" l="24627" r="63665" t="46874"/>
          <a:stretch/>
        </p:blipFill>
        <p:spPr>
          <a:xfrm>
            <a:off x="2627312" y="4581525"/>
            <a:ext cx="2971800" cy="1871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85"/>
          <p:cNvSpPr txBox="1"/>
          <p:nvPr/>
        </p:nvSpPr>
        <p:spPr>
          <a:xfrm>
            <a:off x="628650" y="442912"/>
            <a:ext cx="78867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Conceptos de Bases de Datos</a:t>
            </a:r>
            <a:endParaRPr/>
          </a:p>
        </p:txBody>
      </p:sp>
      <p:sp>
        <p:nvSpPr>
          <p:cNvPr id="787" name="Google Shape;787;p85"/>
          <p:cNvSpPr txBox="1"/>
          <p:nvPr/>
        </p:nvSpPr>
        <p:spPr>
          <a:xfrm>
            <a:off x="628650" y="2160587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Las tablas organizan la información en columnas llamadas </a:t>
            </a: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campos</a:t>
            </a: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 filas llamadas </a:t>
            </a: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registros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Cada </a:t>
            </a: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registro</a:t>
            </a: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debe contener información de una sola unidad de análisis: por ejemplo, en la tabla CLIENTE, una fila por cada cliente</a:t>
            </a:r>
            <a:endParaRPr/>
          </a:p>
        </p:txBody>
      </p:sp>
      <p:sp>
        <p:nvSpPr>
          <p:cNvPr id="788" name="Google Shape;788;p85"/>
          <p:cNvSpPr txBox="1"/>
          <p:nvPr/>
        </p:nvSpPr>
        <p:spPr>
          <a:xfrm>
            <a:off x="7086600" y="657542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789" name="Google Shape;789;p85"/>
          <p:cNvPicPr preferRelativeResize="0"/>
          <p:nvPr/>
        </p:nvPicPr>
        <p:blipFill rotWithShape="1">
          <a:blip r:embed="rId3">
            <a:alphaModFix/>
          </a:blip>
          <a:srcRect b="47500" l="25338" r="63800" t="34111"/>
          <a:stretch/>
        </p:blipFill>
        <p:spPr>
          <a:xfrm>
            <a:off x="1931987" y="2852737"/>
            <a:ext cx="2895600" cy="1379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85"/>
          <p:cNvPicPr preferRelativeResize="0"/>
          <p:nvPr/>
        </p:nvPicPr>
        <p:blipFill rotWithShape="1">
          <a:blip r:embed="rId3">
            <a:alphaModFix/>
          </a:blip>
          <a:srcRect b="28665" l="25364" r="63904" t="53368"/>
          <a:stretch/>
        </p:blipFill>
        <p:spPr>
          <a:xfrm>
            <a:off x="4800600" y="5141912"/>
            <a:ext cx="3067050" cy="144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86"/>
          <p:cNvSpPr txBox="1"/>
          <p:nvPr/>
        </p:nvSpPr>
        <p:spPr>
          <a:xfrm>
            <a:off x="628650" y="442912"/>
            <a:ext cx="78867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Conceptos de Bases de Datos</a:t>
            </a:r>
            <a:endParaRPr/>
          </a:p>
        </p:txBody>
      </p:sp>
      <p:sp>
        <p:nvSpPr>
          <p:cNvPr id="797" name="Google Shape;797;p86"/>
          <p:cNvSpPr txBox="1"/>
          <p:nvPr/>
        </p:nvSpPr>
        <p:spPr>
          <a:xfrm>
            <a:off x="628650" y="1893887"/>
            <a:ext cx="8143875" cy="45735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</a:t>
            </a:r>
            <a:r>
              <a:rPr b="1" i="0" lang="en-US" sz="2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campos</a:t>
            </a:r>
            <a:r>
              <a:rPr b="0" i="0" lang="en-US" sz="2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(columnas) </a:t>
            </a:r>
            <a:r>
              <a:rPr b="1" i="0" lang="en-US" sz="2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guardan los atributos </a:t>
            </a:r>
            <a:r>
              <a:rPr b="0" i="0" lang="en-US" sz="2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(propiedades o características) del registro</a:t>
            </a:r>
            <a:endParaRPr/>
          </a:p>
          <a:p>
            <a:pPr indent="-228600" lvl="0" marL="228600" marR="0" rtl="0" algn="just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campos </a:t>
            </a:r>
            <a:r>
              <a:rPr b="1" i="0" lang="en-US" sz="2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pueden ser de distintos tipos</a:t>
            </a:r>
            <a:r>
              <a:rPr b="0" i="0" lang="en-US" sz="2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numéricos (edad, cantidad de hijos), alfanuméricos (nombre, dirección), fechas (fecha de nacimiento, fecha de ingreso a la compañía), booleano (posee auto propio, cumplió el servicio militar)</a:t>
            </a:r>
            <a:endParaRPr/>
          </a:p>
          <a:p>
            <a:pPr indent="-228600" lvl="0" marL="228600" marR="0" rtl="0" algn="just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Todos los datos registrados </a:t>
            </a:r>
            <a:r>
              <a:rPr b="1" i="0" lang="en-US" sz="2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una columna deben ser del mismo tipo</a:t>
            </a:r>
            <a:endParaRPr/>
          </a:p>
          <a:p>
            <a:pPr indent="-228600" lvl="0" marL="228600" marR="0" rtl="0" algn="just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</a:t>
            </a:r>
            <a:r>
              <a:rPr b="1" i="0" lang="en-US" sz="2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nombre del campo debe ser único e inequívoco: </a:t>
            </a:r>
            <a:r>
              <a:rPr b="0" i="0" lang="en-US" sz="2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se puede llamar a dos campos diferentes con el mismo nombre</a:t>
            </a:r>
            <a:endParaRPr/>
          </a:p>
        </p:txBody>
      </p:sp>
      <p:sp>
        <p:nvSpPr>
          <p:cNvPr id="798" name="Google Shape;798;p86"/>
          <p:cNvSpPr txBox="1"/>
          <p:nvPr/>
        </p:nvSpPr>
        <p:spPr>
          <a:xfrm>
            <a:off x="7086600" y="657542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87"/>
          <p:cNvSpPr txBox="1"/>
          <p:nvPr/>
        </p:nvSpPr>
        <p:spPr>
          <a:xfrm>
            <a:off x="665162" y="442912"/>
            <a:ext cx="78867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Conceptos de Bases de Datos</a:t>
            </a:r>
            <a:endParaRPr/>
          </a:p>
        </p:txBody>
      </p:sp>
      <p:sp>
        <p:nvSpPr>
          <p:cNvPr id="805" name="Google Shape;805;p87"/>
          <p:cNvSpPr txBox="1"/>
          <p:nvPr/>
        </p:nvSpPr>
        <p:spPr>
          <a:xfrm>
            <a:off x="252412" y="1868487"/>
            <a:ext cx="8612187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las bases de datos es necesario la creación de un campo denominado identificador que permita localizar el cliente </a:t>
            </a:r>
            <a:endParaRPr/>
          </a:p>
          <a:p>
            <a:pPr indent="-228600" lvl="0" marL="2286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ningún momento dos filas de la misma tabla pueden tener el mismo identificador</a:t>
            </a:r>
            <a:endParaRPr/>
          </a:p>
          <a:p>
            <a:pPr indent="-228600" lvl="0" marL="2286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este caso, </a:t>
            </a:r>
            <a:r>
              <a:rPr b="1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Nº de Cliente </a:t>
            </a: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 el atributo identificador que permite reconocer al comerciante en forma inequívoca  </a:t>
            </a:r>
            <a:endParaRPr/>
          </a:p>
        </p:txBody>
      </p:sp>
      <p:sp>
        <p:nvSpPr>
          <p:cNvPr id="806" name="Google Shape;806;p87"/>
          <p:cNvSpPr txBox="1"/>
          <p:nvPr/>
        </p:nvSpPr>
        <p:spPr>
          <a:xfrm>
            <a:off x="7086600" y="657542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807" name="Google Shape;807;p87"/>
          <p:cNvPicPr preferRelativeResize="0"/>
          <p:nvPr/>
        </p:nvPicPr>
        <p:blipFill rotWithShape="1">
          <a:blip r:embed="rId3">
            <a:alphaModFix/>
          </a:blip>
          <a:srcRect b="51767" l="14424" r="63830" t="33302"/>
          <a:stretch/>
        </p:blipFill>
        <p:spPr>
          <a:xfrm>
            <a:off x="252412" y="4318000"/>
            <a:ext cx="8712200" cy="168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88"/>
          <p:cNvSpPr txBox="1"/>
          <p:nvPr/>
        </p:nvSpPr>
        <p:spPr>
          <a:xfrm>
            <a:off x="628650" y="442912"/>
            <a:ext cx="78867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Conceptos de Bases de Datos</a:t>
            </a:r>
            <a:endParaRPr/>
          </a:p>
        </p:txBody>
      </p:sp>
      <p:sp>
        <p:nvSpPr>
          <p:cNvPr id="814" name="Google Shape;814;p88"/>
          <p:cNvSpPr txBox="1"/>
          <p:nvPr/>
        </p:nvSpPr>
        <p:spPr>
          <a:xfrm>
            <a:off x="323850" y="1909762"/>
            <a:ext cx="8820150" cy="46656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Las entradas de información deben ser atómicas. En otras palabras, debe ser información que no pueda ser divisible </a:t>
            </a:r>
            <a:endParaRPr/>
          </a:p>
          <a:p>
            <a:pPr indent="-228600" lvl="0" marL="2286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una ficha papel es admisible registrar dos idiomas (inglés, francés) en un mismo casillero, pero en el modelo relacional esto no es admisible </a:t>
            </a:r>
            <a:endParaRPr/>
          </a:p>
          <a:p>
            <a:pPr indent="-228600" lvl="0" marL="2286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Una posible solución, aunque altamente desaconsejable, ser</a:t>
            </a:r>
            <a:r>
              <a:rPr lang="en-US" sz="2000"/>
              <a:t>í</a:t>
            </a: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la creación de diferentes columnas: </a:t>
            </a:r>
            <a:r>
              <a:rPr b="1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idioma 1</a:t>
            </a: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idioma 2</a:t>
            </a: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etc.  </a:t>
            </a:r>
            <a:endParaRPr/>
          </a:p>
          <a:p>
            <a:pPr indent="-228600" lvl="0" marL="2286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Char char="•"/>
            </a:pPr>
            <a:r>
              <a:rPr b="1" i="0" lang="en-US" sz="2000" u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¿Por qué es desaconsejable? </a:t>
            </a: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Porque si alguna persona no habla dos idiomas, estaremos desperdiciando espacio (creamos una columna que no tendrá datos). Y si habla más de dos... </a:t>
            </a:r>
            <a:r>
              <a:rPr b="1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¿Dónde lo escribimos? </a:t>
            </a:r>
            <a:endParaRPr/>
          </a:p>
          <a:p>
            <a:pPr indent="-228600" lvl="0" marL="2286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Este problema se denomina “de atributos repetidos o de grupos repetitivos”. Una solución a este problema es la creación de otra tabla con la información que se puede repetir</a:t>
            </a:r>
            <a:endParaRPr/>
          </a:p>
        </p:txBody>
      </p:sp>
      <p:sp>
        <p:nvSpPr>
          <p:cNvPr id="815" name="Google Shape;815;p88"/>
          <p:cNvSpPr txBox="1"/>
          <p:nvPr/>
        </p:nvSpPr>
        <p:spPr>
          <a:xfrm>
            <a:off x="7086600" y="657542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89"/>
          <p:cNvSpPr txBox="1"/>
          <p:nvPr/>
        </p:nvSpPr>
        <p:spPr>
          <a:xfrm>
            <a:off x="628650" y="442912"/>
            <a:ext cx="78867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Una Tabla Compleja vs. Varias Tablas Simples</a:t>
            </a:r>
            <a:endParaRPr/>
          </a:p>
        </p:txBody>
      </p:sp>
      <p:sp>
        <p:nvSpPr>
          <p:cNvPr id="822" name="Google Shape;822;p89"/>
          <p:cNvSpPr txBox="1"/>
          <p:nvPr/>
        </p:nvSpPr>
        <p:spPr>
          <a:xfrm>
            <a:off x="628650" y="2508250"/>
            <a:ext cx="7886700" cy="406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 ahora agregamos en la tabla CLIENTE, al VENDEDOR que atiende a cada uno de ellos, con todos sus datos personales, surgiría una </a:t>
            </a:r>
            <a:r>
              <a:rPr b="1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enorme cantidad de problemas</a:t>
            </a:r>
            <a:endParaRPr/>
          </a:p>
          <a:p>
            <a:pPr indent="-228600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Además de tener que ingresar todos los datos del vendedor por cada cliente (</a:t>
            </a:r>
            <a:r>
              <a:rPr b="1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redundancia</a:t>
            </a: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), si algún empleado cambia de teléfono deberíamos actualizar la información en muchos registros, tantos como tenga a cargo el vendedor, lo que llevaría indefectiblemente a generar </a:t>
            </a:r>
            <a:r>
              <a:rPr b="1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inconsistencias</a:t>
            </a: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(que en un registro figure el teléfono viejo y en otro el nuevo) </a:t>
            </a:r>
            <a:endParaRPr/>
          </a:p>
          <a:p>
            <a:pPr indent="-228600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También se agrandaría el tamaño de la base, lo que haría </a:t>
            </a:r>
            <a:r>
              <a:rPr b="1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más costoso el medio de almacenamiento </a:t>
            </a: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(discos rígidos) y </a:t>
            </a:r>
            <a:r>
              <a:rPr b="1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más largas las búsquedas</a:t>
            </a: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(porque se necesita pasar por registros más largos) </a:t>
            </a:r>
            <a:endParaRPr/>
          </a:p>
        </p:txBody>
      </p:sp>
      <p:sp>
        <p:nvSpPr>
          <p:cNvPr id="823" name="Google Shape;823;p89"/>
          <p:cNvSpPr txBox="1"/>
          <p:nvPr/>
        </p:nvSpPr>
        <p:spPr>
          <a:xfrm>
            <a:off x="7086600" y="657542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824" name="Google Shape;824;p89"/>
          <p:cNvSpPr/>
          <p:nvPr/>
        </p:nvSpPr>
        <p:spPr>
          <a:xfrm>
            <a:off x="7559675" y="1519237"/>
            <a:ext cx="1108075" cy="989012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4"/>
          <p:cNvSpPr txBox="1"/>
          <p:nvPr/>
        </p:nvSpPr>
        <p:spPr>
          <a:xfrm>
            <a:off x="0" y="442912"/>
            <a:ext cx="91440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Necesidades de Almacenar Información</a:t>
            </a:r>
            <a:endParaRPr/>
          </a:p>
        </p:txBody>
      </p:sp>
      <p:sp>
        <p:nvSpPr>
          <p:cNvPr id="492" name="Google Shape;492;p54"/>
          <p:cNvSpPr txBox="1"/>
          <p:nvPr/>
        </p:nvSpPr>
        <p:spPr>
          <a:xfrm>
            <a:off x="628650" y="2109787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Problema: Contamos con mucha información</a:t>
            </a:r>
            <a:endParaRPr/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t/>
            </a:r>
            <a:endParaRPr b="0" i="0" sz="2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t/>
            </a:r>
            <a:endParaRPr b="0" i="0" sz="2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t/>
            </a:r>
            <a:endParaRPr b="0" i="0" sz="2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Y contamos con diferentes alternativas de almacenado: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 archivo de texto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Varios archivos de texto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Otras estrategias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54"/>
          <p:cNvSpPr txBox="1"/>
          <p:nvPr/>
        </p:nvSpPr>
        <p:spPr>
          <a:xfrm>
            <a:off x="7086600" y="657542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494" name="Google Shape;494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4987" y="2633662"/>
            <a:ext cx="2298700" cy="1541462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54"/>
          <p:cNvSpPr txBox="1"/>
          <p:nvPr/>
        </p:nvSpPr>
        <p:spPr>
          <a:xfrm>
            <a:off x="155575" y="-144462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54"/>
          <p:cNvSpPr txBox="1"/>
          <p:nvPr/>
        </p:nvSpPr>
        <p:spPr>
          <a:xfrm>
            <a:off x="307975" y="7937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54"/>
          <p:cNvSpPr txBox="1"/>
          <p:nvPr/>
        </p:nvSpPr>
        <p:spPr>
          <a:xfrm>
            <a:off x="460375" y="160337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54"/>
          <p:cNvSpPr/>
          <p:nvPr/>
        </p:nvSpPr>
        <p:spPr>
          <a:xfrm>
            <a:off x="4094162" y="4883150"/>
            <a:ext cx="468312" cy="46672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pic>
        <p:nvPicPr>
          <p:cNvPr id="499" name="Google Shape;499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86187" y="5775325"/>
            <a:ext cx="615950" cy="8001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0" name="Google Shape;500;p54"/>
          <p:cNvGrpSpPr/>
          <p:nvPr/>
        </p:nvGrpSpPr>
        <p:grpSpPr>
          <a:xfrm>
            <a:off x="4687887" y="5173662"/>
            <a:ext cx="900112" cy="596900"/>
            <a:chOff x="4687887" y="5173662"/>
            <a:chExt cx="900112" cy="596900"/>
          </a:xfrm>
        </p:grpSpPr>
        <p:pic>
          <p:nvPicPr>
            <p:cNvPr id="501" name="Google Shape;501;p5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126037" y="5173662"/>
              <a:ext cx="461962" cy="4524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" name="Google Shape;502;p5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4894262" y="5221287"/>
              <a:ext cx="461962" cy="4524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3" name="Google Shape;503;p5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4687887" y="5400675"/>
              <a:ext cx="379412" cy="36988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0" name="Google Shape;830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07337" y="1323975"/>
            <a:ext cx="1216025" cy="1216025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90"/>
          <p:cNvSpPr txBox="1"/>
          <p:nvPr/>
        </p:nvSpPr>
        <p:spPr>
          <a:xfrm>
            <a:off x="628650" y="442912"/>
            <a:ext cx="78867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Una Tabla Compleja vs. Varias Tablas Simples</a:t>
            </a:r>
            <a:endParaRPr/>
          </a:p>
        </p:txBody>
      </p:sp>
      <p:sp>
        <p:nvSpPr>
          <p:cNvPr id="832" name="Google Shape;832;p90"/>
          <p:cNvSpPr txBox="1"/>
          <p:nvPr/>
        </p:nvSpPr>
        <p:spPr>
          <a:xfrm>
            <a:off x="176212" y="2220912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Todos estos problemas se solucionan si se crea una tabla llamada “VENDEDORES”, donde cada registro se corresponda con un empleado de la empresa del sector ventas </a:t>
            </a:r>
            <a:endParaRPr/>
          </a:p>
          <a:p>
            <a:pPr indent="-228600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Nos debemos asegurar que cada registro tenga su </a:t>
            </a: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identificador único </a:t>
            </a: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(podría ser el legajo interno de la empresa)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90"/>
          <p:cNvSpPr txBox="1"/>
          <p:nvPr/>
        </p:nvSpPr>
        <p:spPr>
          <a:xfrm>
            <a:off x="7086600" y="657542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834" name="Google Shape;834;p90"/>
          <p:cNvPicPr preferRelativeResize="0"/>
          <p:nvPr/>
        </p:nvPicPr>
        <p:blipFill rotWithShape="1">
          <a:blip r:embed="rId4">
            <a:alphaModFix/>
          </a:blip>
          <a:srcRect b="45120" l="14158" r="63406" t="43489"/>
          <a:stretch/>
        </p:blipFill>
        <p:spPr>
          <a:xfrm>
            <a:off x="176212" y="5005387"/>
            <a:ext cx="8772525" cy="1252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91"/>
          <p:cNvSpPr txBox="1"/>
          <p:nvPr/>
        </p:nvSpPr>
        <p:spPr>
          <a:xfrm>
            <a:off x="628650" y="442912"/>
            <a:ext cx="78867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Una Tabla Compleja vs. Varias Tablas Simples</a:t>
            </a:r>
            <a:endParaRPr/>
          </a:p>
        </p:txBody>
      </p:sp>
      <p:sp>
        <p:nvSpPr>
          <p:cNvPr id="841" name="Google Shape;841;p91"/>
          <p:cNvSpPr txBox="1"/>
          <p:nvPr/>
        </p:nvSpPr>
        <p:spPr>
          <a:xfrm>
            <a:off x="304800" y="2120900"/>
            <a:ext cx="8210550" cy="4329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debería relacionar esta nueva tabla con la tabla CLIENTES</a:t>
            </a:r>
            <a:endParaRPr/>
          </a:p>
          <a:p>
            <a:pPr indent="-228600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relacionar la tabla VENDEDORES con la tabla CLIENTES, en la tabla CLIENTES creamos un campo donde se ubica el </a:t>
            </a:r>
            <a:r>
              <a:rPr b="1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Nro. de Vendedor</a:t>
            </a: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que nos remitirá a los datos personales del mismo</a:t>
            </a:r>
            <a:endParaRPr/>
          </a:p>
          <a:p>
            <a:pPr indent="-228600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partir de esta relación, obtenemos para cada cliente, los datos del vendedor que le ha sido asignado</a:t>
            </a:r>
            <a:endParaRPr/>
          </a:p>
        </p:txBody>
      </p:sp>
      <p:sp>
        <p:nvSpPr>
          <p:cNvPr id="842" name="Google Shape;842;p91"/>
          <p:cNvSpPr txBox="1"/>
          <p:nvPr/>
        </p:nvSpPr>
        <p:spPr>
          <a:xfrm>
            <a:off x="7086600" y="657542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843" name="Google Shape;843;p91"/>
          <p:cNvPicPr preferRelativeResize="0"/>
          <p:nvPr/>
        </p:nvPicPr>
        <p:blipFill rotWithShape="1">
          <a:blip r:embed="rId3">
            <a:alphaModFix/>
          </a:blip>
          <a:srcRect b="49350" l="15364" r="64739" t="23333"/>
          <a:stretch/>
        </p:blipFill>
        <p:spPr>
          <a:xfrm>
            <a:off x="1457325" y="4092575"/>
            <a:ext cx="6397625" cy="24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92"/>
          <p:cNvSpPr txBox="1"/>
          <p:nvPr/>
        </p:nvSpPr>
        <p:spPr>
          <a:xfrm>
            <a:off x="628650" y="442912"/>
            <a:ext cx="78867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Bases de Datos</a:t>
            </a:r>
            <a:b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Modelo de Datos</a:t>
            </a:r>
            <a:endParaRPr/>
          </a:p>
        </p:txBody>
      </p:sp>
      <p:sp>
        <p:nvSpPr>
          <p:cNvPr id="850" name="Google Shape;850;p92"/>
          <p:cNvSpPr txBox="1"/>
          <p:nvPr/>
        </p:nvSpPr>
        <p:spPr>
          <a:xfrm>
            <a:off x="628650" y="1990725"/>
            <a:ext cx="7581900" cy="4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construir una aplicación que maneje una BD es crucial el diseño de la misma: lo más importante es la elección correcta del </a:t>
            </a: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Modelo de Datos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00"/>
              <a:buFont typeface="Calibri"/>
              <a:buNone/>
            </a:pPr>
            <a:r>
              <a:t/>
            </a:r>
            <a:endParaRPr b="1" i="0" sz="800" u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Algunas de las consideraciones a tener en cuenta al momento de hacer el diseño de la BD son:</a:t>
            </a:r>
            <a:endParaRPr/>
          </a:p>
          <a:p>
            <a: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✓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velocidad de acceso</a:t>
            </a:r>
            <a:endParaRPr/>
          </a:p>
          <a:p>
            <a: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✓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tamaño de la base de datos</a:t>
            </a:r>
            <a:endParaRPr/>
          </a:p>
          <a:p>
            <a: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✓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tipo de los datos</a:t>
            </a:r>
            <a:endParaRPr/>
          </a:p>
          <a:p>
            <a: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✓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Facilidad de acceso a los datos</a:t>
            </a:r>
            <a:endParaRPr/>
          </a:p>
          <a:p>
            <a:pPr indent="-228600" lvl="2" marL="1143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✓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Facilidad para extraer los datos requeridos.</a:t>
            </a:r>
            <a:endParaRPr/>
          </a:p>
        </p:txBody>
      </p:sp>
      <p:sp>
        <p:nvSpPr>
          <p:cNvPr id="851" name="Google Shape;851;p92"/>
          <p:cNvSpPr txBox="1"/>
          <p:nvPr/>
        </p:nvSpPr>
        <p:spPr>
          <a:xfrm>
            <a:off x="7086600" y="657542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p93"/>
          <p:cNvSpPr txBox="1"/>
          <p:nvPr/>
        </p:nvSpPr>
        <p:spPr>
          <a:xfrm>
            <a:off x="646112" y="442912"/>
            <a:ext cx="78867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Bases de Datos</a:t>
            </a:r>
            <a:b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Modelo de Datos</a:t>
            </a:r>
            <a:endParaRPr/>
          </a:p>
        </p:txBody>
      </p:sp>
      <p:sp>
        <p:nvSpPr>
          <p:cNvPr id="858" name="Google Shape;858;p93"/>
          <p:cNvSpPr txBox="1"/>
          <p:nvPr/>
        </p:nvSpPr>
        <p:spPr>
          <a:xfrm>
            <a:off x="107950" y="1989137"/>
            <a:ext cx="8782050" cy="4422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 un conjunto de </a:t>
            </a:r>
            <a:r>
              <a:rPr b="1" i="0" lang="en-US" sz="2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conceptos</a:t>
            </a:r>
            <a:r>
              <a:rPr b="0" i="0" lang="en-US" sz="2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utilizados para </a:t>
            </a:r>
            <a:r>
              <a:rPr b="0" i="0" lang="en-US" sz="26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organizar los datos</a:t>
            </a:r>
            <a:r>
              <a:rPr b="0" i="0"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0" lang="en-US" sz="2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interés y </a:t>
            </a:r>
            <a:r>
              <a:rPr b="0" i="0" lang="en-US" sz="26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describir su estructura</a:t>
            </a:r>
            <a:r>
              <a:rPr lang="en-US" sz="2600"/>
              <a:t> </a:t>
            </a:r>
            <a:r>
              <a:rPr b="0" i="0" lang="en-US" sz="2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forma comprensible para un sistema informático</a:t>
            </a:r>
            <a:endParaRPr/>
          </a:p>
          <a:p>
            <a:pPr indent="0" lvl="0" marL="0" marR="0" rtl="0" algn="just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None/>
            </a:pPr>
            <a:r>
              <a:t/>
            </a:r>
            <a:endParaRPr b="0" i="0" sz="26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None/>
            </a:pPr>
            <a:r>
              <a:t/>
            </a:r>
            <a:endParaRPr b="0" i="0" sz="26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None/>
            </a:pPr>
            <a:r>
              <a:t/>
            </a:r>
            <a:endParaRPr b="0" i="0" sz="26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None/>
            </a:pPr>
            <a:r>
              <a:t/>
            </a:r>
            <a:endParaRPr b="0" i="0" sz="26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 una "descripción" de algo conocido como </a:t>
            </a:r>
            <a:r>
              <a:rPr b="0" i="1" lang="en-US" sz="2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contenedor</a:t>
            </a:r>
            <a:r>
              <a:rPr b="0" i="0" lang="en-US" sz="2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datos (donde se guarda la información), así como de los métodos para almacenar y recuperar información de esos contenedores</a:t>
            </a:r>
            <a:endParaRPr/>
          </a:p>
        </p:txBody>
      </p:sp>
      <p:sp>
        <p:nvSpPr>
          <p:cNvPr id="859" name="Google Shape;859;p93"/>
          <p:cNvSpPr txBox="1"/>
          <p:nvPr/>
        </p:nvSpPr>
        <p:spPr>
          <a:xfrm>
            <a:off x="7086600" y="657542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860" name="Google Shape;860;p93"/>
          <p:cNvPicPr preferRelativeResize="0"/>
          <p:nvPr/>
        </p:nvPicPr>
        <p:blipFill rotWithShape="1">
          <a:blip r:embed="rId3">
            <a:alphaModFix/>
          </a:blip>
          <a:srcRect b="31635" l="31094" r="61718" t="35278"/>
          <a:stretch/>
        </p:blipFill>
        <p:spPr>
          <a:xfrm>
            <a:off x="3724275" y="2995612"/>
            <a:ext cx="1314450" cy="170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94"/>
          <p:cNvSpPr txBox="1"/>
          <p:nvPr/>
        </p:nvSpPr>
        <p:spPr>
          <a:xfrm>
            <a:off x="628650" y="442912"/>
            <a:ext cx="78867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Bases de Datos</a:t>
            </a:r>
            <a:b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Modelo de Datos</a:t>
            </a:r>
            <a:endParaRPr/>
          </a:p>
        </p:txBody>
      </p:sp>
      <p:sp>
        <p:nvSpPr>
          <p:cNvPr id="867" name="Google Shape;867;p94"/>
          <p:cNvSpPr txBox="1"/>
          <p:nvPr/>
        </p:nvSpPr>
        <p:spPr>
          <a:xfrm>
            <a:off x="628650" y="2160587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Hay dos tipos de Modelos de Datos: </a:t>
            </a:r>
            <a:endParaRPr/>
          </a:p>
          <a:p>
            <a:pPr indent="-16510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600"/>
              <a:buFont typeface="Noto Sans Symbols"/>
              <a:buChar char="✓"/>
            </a:pPr>
            <a:r>
              <a:rPr b="1" i="0" lang="en-US" sz="2600" u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Modelos Conceptuales 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None/>
            </a:pPr>
            <a:r>
              <a:t/>
            </a:r>
            <a:endParaRPr b="1" i="0" sz="2600" u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None/>
            </a:pPr>
            <a:r>
              <a:t/>
            </a:r>
            <a:endParaRPr b="1" i="0" sz="2600" u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Calibri"/>
              <a:buNone/>
            </a:pPr>
            <a:r>
              <a:t/>
            </a:r>
            <a:endParaRPr b="1" i="0" sz="2600" u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6510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70C0"/>
              </a:buClr>
              <a:buSzPts val="2600"/>
              <a:buFont typeface="Noto Sans Symbols"/>
              <a:buChar char="✓"/>
            </a:pPr>
            <a:r>
              <a:rPr b="1" i="0" lang="en-US" sz="2600" u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Modelos Lógicos</a:t>
            </a:r>
            <a:endParaRPr/>
          </a:p>
        </p:txBody>
      </p:sp>
      <p:sp>
        <p:nvSpPr>
          <p:cNvPr id="868" name="Google Shape;868;p94"/>
          <p:cNvSpPr txBox="1"/>
          <p:nvPr/>
        </p:nvSpPr>
        <p:spPr>
          <a:xfrm>
            <a:off x="7086600" y="657542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869" name="Google Shape;869;p94"/>
          <p:cNvSpPr/>
          <p:nvPr/>
        </p:nvSpPr>
        <p:spPr>
          <a:xfrm>
            <a:off x="546947" y="3003550"/>
            <a:ext cx="1595400" cy="15954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870" name="Google Shape;870;p94"/>
          <p:cNvSpPr txBox="1"/>
          <p:nvPr/>
        </p:nvSpPr>
        <p:spPr>
          <a:xfrm rot="-239974">
            <a:off x="2232025" y="3167074"/>
            <a:ext cx="3729082" cy="1079629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 utilizan para representar la realidad a un nivel alto de abstracción; construir, de forma fácil de entender, una descripción de la realidad .</a:t>
            </a:r>
            <a:endParaRPr/>
          </a:p>
        </p:txBody>
      </p:sp>
      <p:sp>
        <p:nvSpPr>
          <p:cNvPr id="871" name="Google Shape;871;p94"/>
          <p:cNvSpPr/>
          <p:nvPr/>
        </p:nvSpPr>
        <p:spPr>
          <a:xfrm>
            <a:off x="501650" y="4992675"/>
            <a:ext cx="1640700" cy="158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872" name="Google Shape;872;p94"/>
          <p:cNvSpPr txBox="1"/>
          <p:nvPr/>
        </p:nvSpPr>
        <p:spPr>
          <a:xfrm rot="-240004">
            <a:off x="2199119" y="5367345"/>
            <a:ext cx="4094174" cy="833335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None/>
            </a:pPr>
            <a:r>
              <a:rPr b="0" i="0" lang="en-US" sz="16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Donde las descripciones de los datos tienen una correspondencia con la estructura física de la base de datos..</a:t>
            </a:r>
            <a:endParaRPr/>
          </a:p>
        </p:txBody>
      </p:sp>
      <p:grpSp>
        <p:nvGrpSpPr>
          <p:cNvPr id="873" name="Google Shape;873;p94"/>
          <p:cNvGrpSpPr/>
          <p:nvPr/>
        </p:nvGrpSpPr>
        <p:grpSpPr>
          <a:xfrm>
            <a:off x="6350000" y="4063357"/>
            <a:ext cx="2616908" cy="1411930"/>
            <a:chOff x="5978525" y="3580757"/>
            <a:chExt cx="2616908" cy="1411930"/>
          </a:xfrm>
        </p:grpSpPr>
        <p:pic>
          <p:nvPicPr>
            <p:cNvPr id="874" name="Google Shape;874;p9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1020000">
              <a:off x="7740650" y="3673475"/>
              <a:ext cx="754062" cy="8016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5" name="Google Shape;875;p9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978525" y="3892550"/>
              <a:ext cx="1679575" cy="11001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6" name="Google Shape;876;p9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 rot="-180000">
              <a:off x="7572375" y="4116387"/>
              <a:ext cx="754062" cy="801687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95"/>
          <p:cNvSpPr txBox="1"/>
          <p:nvPr/>
        </p:nvSpPr>
        <p:spPr>
          <a:xfrm>
            <a:off x="628650" y="2160587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Modelos Conceptuales se transforman en </a:t>
            </a: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Esquemas Conceptuales </a:t>
            </a: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 posteriormente tendrá otra transformación que pueda interpretar la BD</a:t>
            </a:r>
            <a:endParaRPr/>
          </a:p>
          <a:p>
            <a:pPr indent="-228600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Luego se transforma el Esquema Conceptual en un </a:t>
            </a: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Esquema Lógico, </a:t>
            </a: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 sí puede interpretar la BD</a:t>
            </a:r>
            <a:endParaRPr/>
          </a:p>
        </p:txBody>
      </p:sp>
      <p:sp>
        <p:nvSpPr>
          <p:cNvPr id="883" name="Google Shape;883;p95"/>
          <p:cNvSpPr/>
          <p:nvPr/>
        </p:nvSpPr>
        <p:spPr>
          <a:xfrm>
            <a:off x="1817575" y="4628100"/>
            <a:ext cx="1728300" cy="172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sp>
      <p:sp>
        <p:nvSpPr>
          <p:cNvPr id="884" name="Google Shape;884;p95"/>
          <p:cNvSpPr txBox="1"/>
          <p:nvPr/>
        </p:nvSpPr>
        <p:spPr>
          <a:xfrm rot="-244273">
            <a:off x="3605556" y="4819666"/>
            <a:ext cx="3578022" cy="1203656"/>
          </a:xfrm>
          <a:prstGeom prst="rect">
            <a:avLst/>
          </a:prstGeom>
          <a:noFill/>
          <a:ln>
            <a:noFill/>
          </a:ln>
        </p:spPr>
        <p:txBody>
          <a:bodyPr anchorCtr="0" anchor="t" bIns="46800" lIns="90000" spcFirstLastPara="1" rIns="90000" wrap="square" tIns="468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Un esquema es un conjunto de representaciones lingüísticas o gráficas que </a:t>
            </a:r>
            <a:r>
              <a:rPr b="1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describen</a:t>
            </a:r>
            <a:r>
              <a:rPr b="0" i="0" lang="en-US" sz="1800" u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la estructura de los datos de interés</a:t>
            </a:r>
            <a:endParaRPr/>
          </a:p>
        </p:txBody>
      </p:sp>
      <p:sp>
        <p:nvSpPr>
          <p:cNvPr id="885" name="Google Shape;885;p95"/>
          <p:cNvSpPr txBox="1"/>
          <p:nvPr/>
        </p:nvSpPr>
        <p:spPr>
          <a:xfrm>
            <a:off x="628650" y="442912"/>
            <a:ext cx="78867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Bases de Datos</a:t>
            </a:r>
            <a:b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Modelo de Datos</a:t>
            </a:r>
            <a:endParaRPr/>
          </a:p>
        </p:txBody>
      </p:sp>
      <p:sp>
        <p:nvSpPr>
          <p:cNvPr id="886" name="Google Shape;886;p95"/>
          <p:cNvSpPr txBox="1"/>
          <p:nvPr/>
        </p:nvSpPr>
        <p:spPr>
          <a:xfrm>
            <a:off x="7086600" y="657542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96"/>
          <p:cNvSpPr txBox="1"/>
          <p:nvPr/>
        </p:nvSpPr>
        <p:spPr>
          <a:xfrm>
            <a:off x="628650" y="442912"/>
            <a:ext cx="78867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Diseño de Bases de Datos</a:t>
            </a:r>
            <a:endParaRPr/>
          </a:p>
        </p:txBody>
      </p:sp>
      <p:sp>
        <p:nvSpPr>
          <p:cNvPr id="893" name="Google Shape;893;p96"/>
          <p:cNvSpPr txBox="1"/>
          <p:nvPr/>
        </p:nvSpPr>
        <p:spPr>
          <a:xfrm>
            <a:off x="628650" y="2160587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 el proceso por el que se determina la </a:t>
            </a: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organización</a:t>
            </a: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una BD, incluidos </a:t>
            </a:r>
            <a:r>
              <a:rPr b="0" i="1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 estructura, contenido y las aplicaciones </a:t>
            </a: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 se han de desarrollar</a:t>
            </a:r>
            <a:endParaRPr/>
          </a:p>
          <a:p>
            <a:pPr indent="-228600" lvl="0" marL="2286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Desempeña un papel central en el empleo de los recursos de datos en la mayoría de las organizaciones</a:t>
            </a:r>
            <a:endParaRPr/>
          </a:p>
          <a:p>
            <a:pPr indent="-228600" lvl="0" marL="2286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 pasado a constituir parte de la </a:t>
            </a: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formación general de los informáticos</a:t>
            </a: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en el mismo nivel que la capacidad de construir algoritmos usando un lenguaje de programación convencional</a:t>
            </a:r>
            <a:endParaRPr/>
          </a:p>
        </p:txBody>
      </p:sp>
      <p:sp>
        <p:nvSpPr>
          <p:cNvPr id="894" name="Google Shape;894;p96"/>
          <p:cNvSpPr txBox="1"/>
          <p:nvPr/>
        </p:nvSpPr>
        <p:spPr>
          <a:xfrm>
            <a:off x="7086600" y="657542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97"/>
          <p:cNvSpPr txBox="1"/>
          <p:nvPr/>
        </p:nvSpPr>
        <p:spPr>
          <a:xfrm>
            <a:off x="628650" y="404812"/>
            <a:ext cx="78867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Bases de </a:t>
            </a:r>
            <a:r>
              <a:rPr b="1" lang="en-US" sz="4000"/>
              <a:t>D</a:t>
            </a: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atos NoSQL</a:t>
            </a:r>
            <a:endParaRPr/>
          </a:p>
        </p:txBody>
      </p:sp>
      <p:sp>
        <p:nvSpPr>
          <p:cNvPr id="901" name="Google Shape;901;p97"/>
          <p:cNvSpPr txBox="1"/>
          <p:nvPr/>
        </p:nvSpPr>
        <p:spPr>
          <a:xfrm>
            <a:off x="514350" y="1949450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 la llegada de Internet, los servicios en la nube y millones de usuarios, también llegaron los problemas de alta escalabilidad </a:t>
            </a:r>
            <a:endParaRPr/>
          </a:p>
          <a:p>
            <a:pPr indent="-228600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pueden adaptar los modelos relacionales para hacerlos escalar en entornos difíciles pero se hacen cada vez menos intuitivos</a:t>
            </a:r>
            <a:endParaRPr/>
          </a:p>
          <a:p>
            <a:pPr indent="-228600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1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NoSQL</a:t>
            </a: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es un término que describe BD no relacionales de alto desempeño</a:t>
            </a:r>
            <a:endParaRPr/>
          </a:p>
        </p:txBody>
      </p:sp>
      <p:sp>
        <p:nvSpPr>
          <p:cNvPr id="902" name="Google Shape;902;p97"/>
          <p:cNvSpPr txBox="1"/>
          <p:nvPr/>
        </p:nvSpPr>
        <p:spPr>
          <a:xfrm>
            <a:off x="7086600" y="657542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903" name="Google Shape;903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6425" y="4481512"/>
            <a:ext cx="5454650" cy="1819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98"/>
          <p:cNvSpPr txBox="1"/>
          <p:nvPr/>
        </p:nvSpPr>
        <p:spPr>
          <a:xfrm>
            <a:off x="628650" y="1891550"/>
            <a:ext cx="7886700" cy="46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b="0" i="0" lang="en-US" sz="2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Las </a:t>
            </a:r>
            <a:r>
              <a:rPr b="1" i="0" lang="en-US" sz="2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BD NoSQL </a:t>
            </a:r>
            <a:r>
              <a:rPr b="0" i="0" lang="en-US" sz="2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intentan atacar este problema proponiendo una estructura de almacenamiento más versátil a costa de perder ciertas funcionalidades de las BD relacionales:</a:t>
            </a:r>
            <a:endParaRPr/>
          </a:p>
          <a:p>
            <a:pPr indent="-228600" lvl="1" marL="685800" marR="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manejo de transacciones</a:t>
            </a:r>
            <a:endParaRPr/>
          </a:p>
          <a:p>
            <a:pPr indent="-228600" lvl="1" marL="685800" marR="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incapacidad de ejecutar consultas a más de dos tablas</a:t>
            </a:r>
            <a:endParaRPr/>
          </a:p>
          <a:p>
            <a:pPr indent="-228600" lvl="1" marL="685800" marR="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duplicidad de datos</a:t>
            </a:r>
            <a:endParaRPr/>
          </a:p>
          <a:p>
            <a:pPr indent="-228600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b="0" i="0" lang="en-US" sz="2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Las </a:t>
            </a:r>
            <a:r>
              <a:rPr b="1" i="0" lang="en-US" sz="2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BD NoSQL no imponen</a:t>
            </a:r>
            <a:r>
              <a:rPr b="0" i="0" lang="en-US" sz="2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una estructura de datos y pueden almacenar los </a:t>
            </a:r>
            <a:r>
              <a:rPr b="1" i="0" lang="en-US" sz="2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datos en diferentes formatos</a:t>
            </a:r>
            <a:endParaRPr/>
          </a:p>
        </p:txBody>
      </p:sp>
      <p:sp>
        <p:nvSpPr>
          <p:cNvPr id="910" name="Google Shape;910;p98"/>
          <p:cNvSpPr txBox="1"/>
          <p:nvPr/>
        </p:nvSpPr>
        <p:spPr>
          <a:xfrm>
            <a:off x="7086600" y="657542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911" name="Google Shape;911;p98"/>
          <p:cNvSpPr txBox="1"/>
          <p:nvPr/>
        </p:nvSpPr>
        <p:spPr>
          <a:xfrm>
            <a:off x="628650" y="442912"/>
            <a:ext cx="78867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Bases de </a:t>
            </a:r>
            <a:r>
              <a:rPr b="1" lang="en-US" sz="4000"/>
              <a:t>D</a:t>
            </a: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atos NoSQL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99"/>
          <p:cNvSpPr txBox="1"/>
          <p:nvPr>
            <p:ph idx="1" type="subTitle"/>
          </p:nvPr>
        </p:nvSpPr>
        <p:spPr>
          <a:xfrm>
            <a:off x="0" y="5416114"/>
            <a:ext cx="9147000" cy="55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Preguntas y Ejemplo</a:t>
            </a:r>
            <a:endParaRPr/>
          </a:p>
        </p:txBody>
      </p:sp>
      <p:sp>
        <p:nvSpPr>
          <p:cNvPr id="918" name="Google Shape;918;p99"/>
          <p:cNvSpPr txBox="1"/>
          <p:nvPr>
            <p:ph type="ctrTitle"/>
          </p:nvPr>
        </p:nvSpPr>
        <p:spPr>
          <a:xfrm>
            <a:off x="92375" y="152400"/>
            <a:ext cx="8962200" cy="807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Bases de Datos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5"/>
          <p:cNvSpPr txBox="1"/>
          <p:nvPr/>
        </p:nvSpPr>
        <p:spPr>
          <a:xfrm>
            <a:off x="628650" y="442912"/>
            <a:ext cx="78867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Necesidades de Almacenar Información</a:t>
            </a:r>
            <a:endParaRPr/>
          </a:p>
        </p:txBody>
      </p:sp>
      <p:sp>
        <p:nvSpPr>
          <p:cNvPr id="510" name="Google Shape;510;p55"/>
          <p:cNvSpPr txBox="1"/>
          <p:nvPr/>
        </p:nvSpPr>
        <p:spPr>
          <a:xfrm>
            <a:off x="628650" y="2160587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just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b="0" i="0" lang="en-US" sz="2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los comienzos de la computación como el objetivo era la resolución de problemas, se prestaba poca consideración al almacenamiento de datos</a:t>
            </a:r>
            <a:endParaRPr/>
          </a:p>
          <a:p>
            <a:pPr indent="-228600" lvl="0" marL="228600" marR="0" rtl="0" algn="just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b="0" i="0" lang="en-US" sz="2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Normalmente se archivaban en un formato específico (no-estándar) para cada aplicación. En otras palabras, cada programador trabajaba con un formato de datos propio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55"/>
          <p:cNvSpPr txBox="1"/>
          <p:nvPr/>
        </p:nvSpPr>
        <p:spPr>
          <a:xfrm>
            <a:off x="7086600" y="657542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00"/>
          <p:cNvSpPr txBox="1"/>
          <p:nvPr/>
        </p:nvSpPr>
        <p:spPr>
          <a:xfrm>
            <a:off x="628650" y="442912"/>
            <a:ext cx="78867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  <a:b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Quiz</a:t>
            </a:r>
            <a:endParaRPr/>
          </a:p>
        </p:txBody>
      </p:sp>
      <p:sp>
        <p:nvSpPr>
          <p:cNvPr id="925" name="Google Shape;925;p100"/>
          <p:cNvSpPr txBox="1"/>
          <p:nvPr/>
        </p:nvSpPr>
        <p:spPr>
          <a:xfrm>
            <a:off x="628650" y="2160587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1" i="0" lang="en-US" sz="2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Marque sólo una opción correcta</a:t>
            </a:r>
            <a:endParaRPr/>
          </a:p>
          <a:p>
            <a:pPr indent="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1- ¿Qué es una base de datos? </a:t>
            </a:r>
            <a:endParaRPr/>
          </a:p>
          <a:p>
            <a:pPr indent="-16510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b="0" i="0" lang="en-US" sz="2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A. Una base de datos es una colección de datos relacionados con un significado implícito</a:t>
            </a:r>
            <a:endParaRPr/>
          </a:p>
          <a:p>
            <a:pPr indent="-16510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b="0" i="0" lang="en-US" sz="2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B. Una base de datos es un DBMS</a:t>
            </a:r>
            <a:endParaRPr/>
          </a:p>
          <a:p>
            <a:pPr indent="-16510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b="0" i="0" lang="en-US" sz="2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C. Una base de datos es un software de gestión de datos</a:t>
            </a:r>
            <a:endParaRPr/>
          </a:p>
          <a:p>
            <a:pPr indent="-16510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b="0" i="0" lang="en-US" sz="2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D. Una base datos es un complemento a un servidor de aplicaciones</a:t>
            </a:r>
            <a:endParaRPr/>
          </a:p>
          <a:p>
            <a:pPr indent="-16510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b="0" i="0" lang="en-US" sz="2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E. Una base de datos es una colección de datos relacionados sin un significado en particular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6" name="Google Shape;926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9500" y="776287"/>
            <a:ext cx="1619250" cy="9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01"/>
          <p:cNvSpPr txBox="1"/>
          <p:nvPr/>
        </p:nvSpPr>
        <p:spPr>
          <a:xfrm>
            <a:off x="628650" y="442912"/>
            <a:ext cx="78867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  <a:b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Quiz</a:t>
            </a:r>
            <a:endParaRPr/>
          </a:p>
        </p:txBody>
      </p:sp>
      <p:sp>
        <p:nvSpPr>
          <p:cNvPr id="933" name="Google Shape;933;p101"/>
          <p:cNvSpPr txBox="1"/>
          <p:nvPr/>
        </p:nvSpPr>
        <p:spPr>
          <a:xfrm>
            <a:off x="628650" y="2160587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 ¿Qué es un DBMS? </a:t>
            </a:r>
            <a:endParaRPr/>
          </a:p>
          <a:p>
            <a:pPr indent="-165100" lvl="0" marL="0" marR="0" rtl="0" algn="just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b="0" i="0" lang="en-US" sz="2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A. Un DBMS es una base de datos que almacena datos de empresa</a:t>
            </a:r>
            <a:endParaRPr/>
          </a:p>
          <a:p>
            <a:pPr indent="-165100" lvl="0" marL="0" marR="0" rtl="0" algn="just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b="0" i="0" lang="en-US" sz="2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B. Un DBMS es un software cuyo propósito es almacenar datos en la computadora local</a:t>
            </a:r>
            <a:endParaRPr/>
          </a:p>
          <a:p>
            <a:pPr indent="-165100" lvl="0" marL="0" marR="0" rtl="0" algn="just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b="0" i="0" lang="en-US" sz="2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C. Un DBMS es un sistema de software de propósito general que facilita el proceso de definir, construir y manipular bases de datos para diferentes aplicaciones</a:t>
            </a:r>
            <a:endParaRPr/>
          </a:p>
          <a:p>
            <a:pPr indent="-165100" lvl="0" marL="0" marR="0" rtl="0" algn="just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b="0" i="0" lang="en-US" sz="2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D. Un DBMS es una base de datos estándar del mercado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4" name="Google Shape;934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9500" y="776287"/>
            <a:ext cx="1619250" cy="9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p102"/>
          <p:cNvSpPr txBox="1"/>
          <p:nvPr/>
        </p:nvSpPr>
        <p:spPr>
          <a:xfrm>
            <a:off x="628650" y="442912"/>
            <a:ext cx="78867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  <a:b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Quiz</a:t>
            </a:r>
            <a:endParaRPr/>
          </a:p>
        </p:txBody>
      </p:sp>
      <p:sp>
        <p:nvSpPr>
          <p:cNvPr id="941" name="Google Shape;941;p102"/>
          <p:cNvSpPr txBox="1"/>
          <p:nvPr/>
        </p:nvSpPr>
        <p:spPr>
          <a:xfrm>
            <a:off x="628650" y="2160587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3- ¿ Cuál de las siguientes frases es verdadera? </a:t>
            </a:r>
            <a:endParaRPr/>
          </a:p>
          <a:p>
            <a:pPr indent="-17780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A. Una BD es de gran tamaño y poco compleja</a:t>
            </a:r>
            <a:endParaRPr/>
          </a:p>
          <a:p>
            <a:pPr indent="-17780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B. Una BD puede ser de cualquier tamaño y complejidad</a:t>
            </a:r>
            <a:endParaRPr/>
          </a:p>
          <a:p>
            <a:pPr indent="-17780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C. Una BD es pequeña y muy compleja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2" name="Google Shape;942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9500" y="776287"/>
            <a:ext cx="1619250" cy="9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03"/>
          <p:cNvSpPr txBox="1"/>
          <p:nvPr/>
        </p:nvSpPr>
        <p:spPr>
          <a:xfrm>
            <a:off x="628650" y="442912"/>
            <a:ext cx="78867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  <a:b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Quiz</a:t>
            </a:r>
            <a:endParaRPr/>
          </a:p>
        </p:txBody>
      </p:sp>
      <p:sp>
        <p:nvSpPr>
          <p:cNvPr id="949" name="Google Shape;949;p103"/>
          <p:cNvSpPr txBox="1"/>
          <p:nvPr/>
        </p:nvSpPr>
        <p:spPr>
          <a:xfrm>
            <a:off x="628650" y="2160587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4- ¿ Qué significa redundancia?</a:t>
            </a:r>
            <a:endParaRPr/>
          </a:p>
          <a:p>
            <a:pPr indent="-17780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A. Significa repetir la misma información más de una vez</a:t>
            </a:r>
            <a:endParaRPr/>
          </a:p>
          <a:p>
            <a:pPr indent="-17780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B. Significa que la misma información no se repite</a:t>
            </a:r>
            <a:endParaRPr/>
          </a:p>
          <a:p>
            <a:pPr indent="-17780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C. Significa no duplicar archivos</a:t>
            </a:r>
            <a:endParaRPr/>
          </a:p>
        </p:txBody>
      </p:sp>
      <p:pic>
        <p:nvPicPr>
          <p:cNvPr id="950" name="Google Shape;950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9500" y="776287"/>
            <a:ext cx="1619250" cy="9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104"/>
          <p:cNvSpPr txBox="1"/>
          <p:nvPr/>
        </p:nvSpPr>
        <p:spPr>
          <a:xfrm>
            <a:off x="628650" y="442912"/>
            <a:ext cx="78867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  <a:b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Quiz</a:t>
            </a:r>
            <a:endParaRPr/>
          </a:p>
        </p:txBody>
      </p:sp>
      <p:sp>
        <p:nvSpPr>
          <p:cNvPr id="957" name="Google Shape;957;p104"/>
          <p:cNvSpPr txBox="1"/>
          <p:nvPr/>
        </p:nvSpPr>
        <p:spPr>
          <a:xfrm>
            <a:off x="628650" y="2160587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5- ¿ Qué significa aislamiento de datos? </a:t>
            </a:r>
            <a:endParaRPr/>
          </a:p>
          <a:p>
            <a:pPr indent="-17780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A. Significa que los datos están dispersos en varios archivos</a:t>
            </a:r>
            <a:endParaRPr/>
          </a:p>
          <a:p>
            <a:pPr indent="-17780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B. Significa que los datos estén todos juntos en un mismo archivo</a:t>
            </a:r>
            <a:endParaRPr/>
          </a:p>
        </p:txBody>
      </p:sp>
      <p:pic>
        <p:nvPicPr>
          <p:cNvPr id="958" name="Google Shape;958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9500" y="776287"/>
            <a:ext cx="1619250" cy="9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105"/>
          <p:cNvSpPr txBox="1"/>
          <p:nvPr/>
        </p:nvSpPr>
        <p:spPr>
          <a:xfrm>
            <a:off x="323850" y="2139950"/>
            <a:ext cx="8191500" cy="42195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la escuela hay muchos </a:t>
            </a:r>
            <a:r>
              <a:rPr b="1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alumnos</a:t>
            </a:r>
            <a:endParaRPr/>
          </a:p>
          <a:p>
            <a:pPr indent="-228600" lvl="0" marL="228600" marR="0" rtl="0" algn="just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Cada alumno tiene solo un </a:t>
            </a:r>
            <a:r>
              <a:rPr b="1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maestro</a:t>
            </a: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pero un maestro tiene varios alumnos a cargo</a:t>
            </a:r>
            <a:endParaRPr/>
          </a:p>
          <a:p>
            <a:pPr indent="-228600" lvl="0" marL="228600" marR="0" rtl="0" algn="just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Cada alumno tiene un solo </a:t>
            </a:r>
            <a:r>
              <a:rPr b="1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responsable</a:t>
            </a: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pero una persona puede ser responsable de más de un alumno a la vez. Un ejemplo típico, un padre con más de un hijo en la escuela</a:t>
            </a:r>
            <a:endParaRPr/>
          </a:p>
          <a:p>
            <a:pPr indent="-228600" lvl="0" marL="228600" marR="0" rtl="0" algn="just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Cada responsable a cargo puede tener varios teléfonos. Un teléfono personal, varios laborales, un móvil</a:t>
            </a:r>
            <a:endParaRPr/>
          </a:p>
          <a:p>
            <a:pPr indent="-228600" lvl="0" marL="228600" marR="0" rtl="0" algn="just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escuela ofrece varias </a:t>
            </a:r>
            <a:r>
              <a:rPr b="1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actividades complementarias </a:t>
            </a: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optativas, como ser cerámica, francés e inglés. Un alumno puede hacer varias </a:t>
            </a:r>
            <a:r>
              <a:rPr b="1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actividades complementarias</a:t>
            </a: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Obviamente, en cada actividad complementaria estarán inscriptos muchos alumnos</a:t>
            </a:r>
            <a:endParaRPr/>
          </a:p>
          <a:p>
            <a:pPr indent="-228600" lvl="0" marL="228600" marR="0" rtl="0" algn="just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 razones de privacidad, en una tabla aparte se desea tener la información acerca de la </a:t>
            </a:r>
            <a:r>
              <a:rPr b="1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salud del alumno</a:t>
            </a: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como ser su grupo y factor sanguíneo, si tuvo apendicitis, si es alérgico a la penicilina, etc.</a:t>
            </a:r>
            <a:endParaRPr/>
          </a:p>
        </p:txBody>
      </p:sp>
      <p:sp>
        <p:nvSpPr>
          <p:cNvPr id="965" name="Google Shape;965;p105"/>
          <p:cNvSpPr txBox="1"/>
          <p:nvPr/>
        </p:nvSpPr>
        <p:spPr>
          <a:xfrm>
            <a:off x="7086600" y="657542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966" name="Google Shape;966;p105"/>
          <p:cNvSpPr txBox="1"/>
          <p:nvPr/>
        </p:nvSpPr>
        <p:spPr>
          <a:xfrm>
            <a:off x="628650" y="442912"/>
            <a:ext cx="78867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Análisis de Caso: Escuela</a:t>
            </a:r>
            <a:endParaRPr/>
          </a:p>
        </p:txBody>
      </p:sp>
      <p:pic>
        <p:nvPicPr>
          <p:cNvPr id="967" name="Google Shape;967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9500" y="776287"/>
            <a:ext cx="1619250" cy="9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p106"/>
          <p:cNvSpPr txBox="1"/>
          <p:nvPr/>
        </p:nvSpPr>
        <p:spPr>
          <a:xfrm>
            <a:off x="409575" y="2019300"/>
            <a:ext cx="8105775" cy="4492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0" marL="512762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AutoNum type="arabicPeriod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¿Qué tablas se requieren para administrar los registros de una escuela?</a:t>
            </a:r>
            <a:endParaRPr/>
          </a:p>
          <a:p>
            <a:pPr indent="-512762" lvl="0" marL="512762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AutoNum type="arabicPeriod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¿Cuántas filas tendrá la tabla ALUMNO?</a:t>
            </a:r>
            <a:endParaRPr/>
          </a:p>
          <a:p>
            <a:pPr indent="-512762" lvl="0" marL="512762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AutoNum type="arabicPeriod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¿Qué campos serán necesarios para guardar la información de los alumnos?</a:t>
            </a:r>
            <a:endParaRPr/>
          </a:p>
          <a:p>
            <a:pPr indent="-512762" lvl="0" marL="512762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AutoNum type="arabicPeriod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¿Cuál será el identificador de la tabla MAESTRO?</a:t>
            </a:r>
            <a:endParaRPr/>
          </a:p>
          <a:p>
            <a:pPr indent="-512762" lvl="0" marL="512762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AutoNum type="arabicPeriod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¿En la tabla ALUMNO, qué diferencia habría entre alumnos que en el campo “alérgico a la penicilina” tuvieran las siguientes repuestas: no, si y nulo? </a:t>
            </a:r>
            <a:endParaRPr/>
          </a:p>
          <a:p>
            <a:pPr indent="-512762" lvl="0" marL="512762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AutoNum type="arabicPeriod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¿En la tabla ALUMNO y considerando que muchos alumnos, tienen más de un hermano, se podrían guardar en un mismo campo los nombres de todos los hermanos?    </a:t>
            </a:r>
            <a:endParaRPr/>
          </a:p>
        </p:txBody>
      </p:sp>
      <p:sp>
        <p:nvSpPr>
          <p:cNvPr id="974" name="Google Shape;974;p106"/>
          <p:cNvSpPr txBox="1"/>
          <p:nvPr/>
        </p:nvSpPr>
        <p:spPr>
          <a:xfrm>
            <a:off x="7086600" y="657542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975" name="Google Shape;975;p106"/>
          <p:cNvSpPr txBox="1"/>
          <p:nvPr/>
        </p:nvSpPr>
        <p:spPr>
          <a:xfrm>
            <a:off x="628650" y="442912"/>
            <a:ext cx="78867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Análisis de Caso: Escuela</a:t>
            </a:r>
            <a:endParaRPr/>
          </a:p>
        </p:txBody>
      </p:sp>
      <p:pic>
        <p:nvPicPr>
          <p:cNvPr id="976" name="Google Shape;976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9500" y="776287"/>
            <a:ext cx="1619250" cy="9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07"/>
          <p:cNvSpPr txBox="1"/>
          <p:nvPr/>
        </p:nvSpPr>
        <p:spPr>
          <a:xfrm>
            <a:off x="0" y="5187950"/>
            <a:ext cx="9147300" cy="5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</a:pPr>
            <a:r>
              <a:rPr b="1" i="1" lang="en-US" sz="3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Resolución</a:t>
            </a:r>
            <a:endParaRPr b="1" i="1" sz="3200" u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107"/>
          <p:cNvSpPr txBox="1"/>
          <p:nvPr>
            <p:ph type="ctrTitle"/>
          </p:nvPr>
        </p:nvSpPr>
        <p:spPr>
          <a:xfrm>
            <a:off x="92375" y="0"/>
            <a:ext cx="8962200" cy="807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Bases de Datos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108"/>
          <p:cNvSpPr txBox="1"/>
          <p:nvPr/>
        </p:nvSpPr>
        <p:spPr>
          <a:xfrm>
            <a:off x="628650" y="442912"/>
            <a:ext cx="78867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  <a:b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Quiz</a:t>
            </a:r>
            <a:endParaRPr/>
          </a:p>
        </p:txBody>
      </p:sp>
      <p:sp>
        <p:nvSpPr>
          <p:cNvPr id="990" name="Google Shape;990;p108"/>
          <p:cNvSpPr txBox="1"/>
          <p:nvPr/>
        </p:nvSpPr>
        <p:spPr>
          <a:xfrm>
            <a:off x="628650" y="2160587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1- ¿Qué es una base de datos? </a:t>
            </a:r>
            <a:endParaRPr/>
          </a:p>
          <a:p>
            <a:pPr indent="-16510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50"/>
              </a:buClr>
              <a:buSzPts val="2600"/>
              <a:buFont typeface="Arial"/>
              <a:buChar char="•"/>
            </a:pPr>
            <a:r>
              <a:rPr b="0" i="0" lang="en-US" sz="2600" u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A. Una base de datos es una colección de datos relacionados con un significado implícito</a:t>
            </a:r>
            <a:endParaRPr/>
          </a:p>
          <a:p>
            <a:pPr indent="-16510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b="0" i="0" lang="en-US" sz="2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B. Una base de datos es un DBMS</a:t>
            </a:r>
            <a:endParaRPr/>
          </a:p>
          <a:p>
            <a:pPr indent="-16510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b="0" i="0" lang="en-US" sz="2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C. Una base de datos es un software de gestión de datos</a:t>
            </a:r>
            <a:endParaRPr/>
          </a:p>
          <a:p>
            <a:pPr indent="-16510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b="0" i="0" lang="en-US" sz="2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D. Una base datos es un complemento a un servidor de aplicaciones</a:t>
            </a:r>
            <a:endParaRPr/>
          </a:p>
          <a:p>
            <a:pPr indent="-16510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b="0" i="0" lang="en-US" sz="2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E. U</a:t>
            </a:r>
            <a:r>
              <a:rPr b="0" i="0" lang="en-US" sz="2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r>
              <a:rPr b="0" i="0" lang="en-US" sz="2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base de datos es una colección de datos relacionados sin un significado en particular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1" name="Google Shape;991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9500" y="776287"/>
            <a:ext cx="1619250" cy="9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09"/>
          <p:cNvSpPr txBox="1"/>
          <p:nvPr/>
        </p:nvSpPr>
        <p:spPr>
          <a:xfrm>
            <a:off x="628650" y="442912"/>
            <a:ext cx="78867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  <a:b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Quiz</a:t>
            </a:r>
            <a:endParaRPr/>
          </a:p>
        </p:txBody>
      </p:sp>
      <p:sp>
        <p:nvSpPr>
          <p:cNvPr id="998" name="Google Shape;998;p109"/>
          <p:cNvSpPr txBox="1"/>
          <p:nvPr/>
        </p:nvSpPr>
        <p:spPr>
          <a:xfrm>
            <a:off x="628650" y="2160587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2- ¿Qué es un DBMS? </a:t>
            </a:r>
            <a:endParaRPr/>
          </a:p>
          <a:p>
            <a:pPr indent="-16510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b="0" i="0" lang="en-US" sz="2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A. Un DBMS es una base de datos que almacena datos de empresa</a:t>
            </a:r>
            <a:endParaRPr/>
          </a:p>
          <a:p>
            <a:pPr indent="-16510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b="0" i="0" lang="en-US" sz="2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B. Un DBMS es un software cuyo propósito es almacenar datos en la computadora local</a:t>
            </a:r>
            <a:endParaRPr/>
          </a:p>
          <a:p>
            <a:pPr indent="-16510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B050"/>
              </a:buClr>
              <a:buSzPts val="2600"/>
              <a:buFont typeface="Arial"/>
              <a:buChar char="•"/>
            </a:pPr>
            <a:r>
              <a:rPr b="0" i="0" lang="en-US" sz="2600" u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C. Un DBMS es un sistema de software de propósito general que facilita el proceso de definir, construir y manipular bases de datos para diferentes aplicaciones</a:t>
            </a:r>
            <a:endParaRPr/>
          </a:p>
          <a:p>
            <a:pPr indent="-165100" lvl="0" marL="0" marR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b="0" i="0" lang="en-US" sz="2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D. Un DBMS es una base de datos estándar del mercado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6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9" name="Google Shape;999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9500" y="776287"/>
            <a:ext cx="1619250" cy="9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6"/>
          <p:cNvSpPr txBox="1"/>
          <p:nvPr/>
        </p:nvSpPr>
        <p:spPr>
          <a:xfrm>
            <a:off x="628650" y="411162"/>
            <a:ext cx="78867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Necesidades de Almacenar Información</a:t>
            </a:r>
            <a:endParaRPr/>
          </a:p>
        </p:txBody>
      </p:sp>
      <p:sp>
        <p:nvSpPr>
          <p:cNvPr id="518" name="Google Shape;518;p56"/>
          <p:cNvSpPr txBox="1"/>
          <p:nvPr/>
        </p:nvSpPr>
        <p:spPr>
          <a:xfrm>
            <a:off x="317500" y="1779587"/>
            <a:ext cx="8197850" cy="448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just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problemas comenzaron cuando fue necesario compartir información y los formatos que usaban las aplicaciones, no eran compatibles </a:t>
            </a:r>
            <a:endParaRPr/>
          </a:p>
          <a:p>
            <a:pPr indent="-228600" lvl="0" marL="228600" marR="0" rtl="0" algn="just">
              <a:lnSpc>
                <a:spcPct val="17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 ejemplo, en una empresa había varias aplicaciones que guardaban datos en formatos diferentes:</a:t>
            </a:r>
            <a:endParaRPr/>
          </a:p>
          <a:p>
            <a:pPr indent="-228600" lvl="1" marL="685800" marR="0" rtl="0" algn="just">
              <a:lnSpc>
                <a:spcPct val="17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Compras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mantenía la información sobre los artículos comprados; </a:t>
            </a:r>
            <a:endParaRPr/>
          </a:p>
          <a:p>
            <a:pPr indent="-228600" lvl="1" marL="685800" marR="0" rtl="0" algn="just">
              <a:lnSpc>
                <a:spcPct val="17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Almacén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sobre los que estaban en stock y </a:t>
            </a:r>
            <a:endParaRPr/>
          </a:p>
          <a:p>
            <a:pPr indent="-228600" lvl="1" marL="685800" marR="0" rtl="0" algn="just">
              <a:lnSpc>
                <a:spcPct val="17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Ventas</a:t>
            </a: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sobre los artículos vendidos. </a:t>
            </a:r>
            <a:endParaRPr/>
          </a:p>
        </p:txBody>
      </p:sp>
      <p:sp>
        <p:nvSpPr>
          <p:cNvPr id="519" name="Google Shape;519;p56"/>
          <p:cNvSpPr txBox="1"/>
          <p:nvPr/>
        </p:nvSpPr>
        <p:spPr>
          <a:xfrm>
            <a:off x="7086600" y="657542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p110"/>
          <p:cNvSpPr txBox="1"/>
          <p:nvPr/>
        </p:nvSpPr>
        <p:spPr>
          <a:xfrm>
            <a:off x="628650" y="442912"/>
            <a:ext cx="78867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  <a:b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Quiz</a:t>
            </a:r>
            <a:endParaRPr/>
          </a:p>
        </p:txBody>
      </p:sp>
      <p:sp>
        <p:nvSpPr>
          <p:cNvPr id="1006" name="Google Shape;1006;p110"/>
          <p:cNvSpPr txBox="1"/>
          <p:nvPr/>
        </p:nvSpPr>
        <p:spPr>
          <a:xfrm>
            <a:off x="628650" y="2160587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3- ¿ Cuál de las siguientes frases es verdadera? </a:t>
            </a:r>
            <a:endParaRPr/>
          </a:p>
          <a:p>
            <a:pPr indent="-17780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A. Una BD es de gran tamaño y poco compleja</a:t>
            </a:r>
            <a:endParaRPr/>
          </a:p>
          <a:p>
            <a:pPr indent="-17780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B. </a:t>
            </a:r>
            <a:r>
              <a:rPr b="0" i="0" lang="en-US" sz="2800" u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Una BD puede ser de cualquier tamaño y complejidad</a:t>
            </a:r>
            <a:endParaRPr/>
          </a:p>
          <a:p>
            <a:pPr indent="-17780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C. Una BD es pequeña y muy compleja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7" name="Google Shape;1007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9500" y="776287"/>
            <a:ext cx="1619250" cy="9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111"/>
          <p:cNvSpPr txBox="1"/>
          <p:nvPr/>
        </p:nvSpPr>
        <p:spPr>
          <a:xfrm>
            <a:off x="628650" y="442912"/>
            <a:ext cx="78867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  <a:b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Quiz</a:t>
            </a:r>
            <a:endParaRPr/>
          </a:p>
        </p:txBody>
      </p:sp>
      <p:sp>
        <p:nvSpPr>
          <p:cNvPr id="1014" name="Google Shape;1014;p111"/>
          <p:cNvSpPr txBox="1"/>
          <p:nvPr/>
        </p:nvSpPr>
        <p:spPr>
          <a:xfrm>
            <a:off x="628650" y="2160587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4- ¿ Qué significa redundancia?</a:t>
            </a:r>
            <a:endParaRPr/>
          </a:p>
          <a:p>
            <a:pPr indent="-17780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50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A. Significa repetir la misma información más de una vez</a:t>
            </a:r>
            <a:endParaRPr/>
          </a:p>
          <a:p>
            <a:pPr indent="-17780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B. Significa que la misma información no se repite</a:t>
            </a:r>
            <a:endParaRPr/>
          </a:p>
          <a:p>
            <a:pPr indent="-17780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C. Significa no duplicar archivos</a:t>
            </a:r>
            <a:endParaRPr/>
          </a:p>
        </p:txBody>
      </p:sp>
      <p:pic>
        <p:nvPicPr>
          <p:cNvPr id="1015" name="Google Shape;1015;p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9500" y="776287"/>
            <a:ext cx="1619250" cy="9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12"/>
          <p:cNvSpPr txBox="1"/>
          <p:nvPr/>
        </p:nvSpPr>
        <p:spPr>
          <a:xfrm>
            <a:off x="628650" y="442912"/>
            <a:ext cx="78867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  <a:b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Quiz</a:t>
            </a:r>
            <a:endParaRPr/>
          </a:p>
        </p:txBody>
      </p:sp>
      <p:sp>
        <p:nvSpPr>
          <p:cNvPr id="1022" name="Google Shape;1022;p112"/>
          <p:cNvSpPr txBox="1"/>
          <p:nvPr/>
        </p:nvSpPr>
        <p:spPr>
          <a:xfrm>
            <a:off x="628650" y="2160587"/>
            <a:ext cx="78867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5- ¿ Qué significa aislamiento de datos? </a:t>
            </a:r>
            <a:endParaRPr/>
          </a:p>
          <a:p>
            <a:pPr indent="-17780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A. Significa que los datos están dispersos en varios archivos</a:t>
            </a:r>
            <a:endParaRPr/>
          </a:p>
          <a:p>
            <a:pPr indent="-17780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B. Significa que los datos estén todos juntos en un mismo archivo</a:t>
            </a:r>
            <a:endParaRPr/>
          </a:p>
        </p:txBody>
      </p:sp>
      <p:pic>
        <p:nvPicPr>
          <p:cNvPr id="1023" name="Google Shape;1023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9500" y="776287"/>
            <a:ext cx="1619250" cy="9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113"/>
          <p:cNvSpPr txBox="1"/>
          <p:nvPr/>
        </p:nvSpPr>
        <p:spPr>
          <a:xfrm>
            <a:off x="7086600" y="657542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029" name="Google Shape;1029;p113"/>
          <p:cNvSpPr txBox="1"/>
          <p:nvPr/>
        </p:nvSpPr>
        <p:spPr>
          <a:xfrm>
            <a:off x="628650" y="2160587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0" marL="512762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AutoNum type="arabicPeriod"/>
            </a:pPr>
            <a:r>
              <a:rPr b="0" i="0" lang="en-US" sz="19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¿Qué tablas se requieren para administrar los registros de una escuela?</a:t>
            </a:r>
            <a:endParaRPr/>
          </a:p>
          <a:p>
            <a:pPr indent="-512762" lvl="0" marL="512762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50"/>
              </a:buClr>
              <a:buSzPts val="1900"/>
              <a:buFont typeface="Arial"/>
              <a:buNone/>
            </a:pPr>
            <a:r>
              <a:rPr b="1" i="0" lang="en-US" sz="1900" u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Las tablas que se requieren son: ALUMNO, MAESTRO, RESPONSABLE, ACTIVIDAD COMPLEMENTARIA y SALUD_ALUMNO</a:t>
            </a:r>
            <a:endParaRPr/>
          </a:p>
          <a:p>
            <a:pPr indent="-512762" lvl="0" marL="512762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AutoNum type="arabicPeriod" startAt="2"/>
            </a:pPr>
            <a:r>
              <a:rPr b="0" i="0" lang="en-US" sz="19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¿Cuántas filas tendrá la tabla ALUMNO?</a:t>
            </a:r>
            <a:endParaRPr/>
          </a:p>
          <a:p>
            <a:pPr indent="-512762" lvl="0" marL="512762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50"/>
              </a:buClr>
              <a:buSzPts val="1900"/>
              <a:buFont typeface="Arial"/>
              <a:buNone/>
            </a:pPr>
            <a:r>
              <a:rPr b="1" i="0" lang="en-US" sz="1900" u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Hay tantas filas como alumnos tenga la escuela</a:t>
            </a:r>
            <a:endParaRPr/>
          </a:p>
          <a:p>
            <a:pPr indent="-512762" lvl="0" marL="512762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Calibri"/>
              <a:buNone/>
            </a:pPr>
            <a:r>
              <a:t/>
            </a:r>
            <a:endParaRPr b="0" i="0" sz="19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2762" lvl="0" marL="512762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Times New Roman"/>
              <a:buAutoNum type="arabicPeriod" startAt="3"/>
            </a:pPr>
            <a:r>
              <a:rPr b="0" i="0" lang="en-US" sz="19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¿Qué campos serán necesarios para guardar la información de los alumnos?</a:t>
            </a:r>
            <a:endParaRPr/>
          </a:p>
          <a:p>
            <a:pPr indent="-512762" lvl="0" marL="512762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B050"/>
              </a:buClr>
              <a:buSzPts val="1900"/>
              <a:buFont typeface="Arial"/>
              <a:buNone/>
            </a:pPr>
            <a:r>
              <a:rPr b="1" i="0" lang="en-US" sz="1900" u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Cada registro se compondrá de un cierto número de campos (columnas), como ser Nº de Documento, Nombre, Apellido, Dirección, Teléfono</a:t>
            </a:r>
            <a:endParaRPr/>
          </a:p>
        </p:txBody>
      </p:sp>
      <p:sp>
        <p:nvSpPr>
          <p:cNvPr id="1030" name="Google Shape;1030;p113"/>
          <p:cNvSpPr txBox="1"/>
          <p:nvPr/>
        </p:nvSpPr>
        <p:spPr>
          <a:xfrm>
            <a:off x="628650" y="442912"/>
            <a:ext cx="78867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Análisis de Caso: Escuela</a:t>
            </a:r>
            <a:endParaRPr/>
          </a:p>
        </p:txBody>
      </p:sp>
      <p:pic>
        <p:nvPicPr>
          <p:cNvPr id="1031" name="Google Shape;1031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9500" y="776287"/>
            <a:ext cx="1619250" cy="9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p114"/>
          <p:cNvSpPr txBox="1"/>
          <p:nvPr/>
        </p:nvSpPr>
        <p:spPr>
          <a:xfrm>
            <a:off x="390525" y="2120900"/>
            <a:ext cx="8124900" cy="423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2762" lvl="0" marL="512762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AutoNum type="arabicPeriod" startAt="4"/>
            </a:pPr>
            <a:r>
              <a:rPr b="0" i="0" lang="en-US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¿Cuál será el identificador de la tabla MAESTRO?</a:t>
            </a:r>
            <a:endParaRPr/>
          </a:p>
          <a:p>
            <a:pPr indent="-512762" lvl="0" marL="512762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t/>
            </a:r>
            <a:endParaRPr b="0" i="0" sz="16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12762" lvl="0" marL="512762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B050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En este caso, el Nº de Documento es el atributo identificador que permite reconocer al alumno en forma inequívoca</a:t>
            </a:r>
            <a:endParaRPr/>
          </a:p>
          <a:p>
            <a:pPr indent="-512762" lvl="0" marL="512762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AutoNum type="arabicPeriod" startAt="5"/>
            </a:pPr>
            <a:r>
              <a:rPr b="0" i="0" lang="en-US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¿En la tabla ALUMNO, qué diferencia habría entre alumnos que en el campo “alérgico a la penicilina” tuvieran las siguientes repuestas: no, si y nulo? </a:t>
            </a:r>
            <a:endParaRPr/>
          </a:p>
          <a:p>
            <a:pPr indent="-512762" lvl="0" marL="512762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B050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La diferencia es que los registros con valores nulos se excluyen de las estadísticas. Nulo sería </a:t>
            </a:r>
            <a:r>
              <a:rPr b="1" lang="en-US" sz="1600">
                <a:solidFill>
                  <a:srgbClr val="00B050"/>
                </a:solidFill>
              </a:rPr>
              <a:t>“no se”. Se permite. No es aconsejable (dispersión).</a:t>
            </a:r>
            <a:endParaRPr/>
          </a:p>
          <a:p>
            <a:pPr indent="-512762" lvl="0" marL="512762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Calibri"/>
              <a:buChar char="•"/>
            </a:pPr>
            <a:r>
              <a:rPr b="0" i="0" lang="en-US" sz="1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¿En la tabla ALUMNO y considerando que muchos alumnos, tienen más de un hermano, se podrían guardar en un mismo campo los nombres de todos los hermanos? </a:t>
            </a:r>
            <a:endParaRPr/>
          </a:p>
          <a:p>
            <a:pPr indent="-512762" lvl="0" marL="512762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B050"/>
              </a:buClr>
              <a:buSzPts val="1600"/>
              <a:buFont typeface="Arial"/>
              <a:buNone/>
            </a:pPr>
            <a:r>
              <a:rPr b="1" i="0" lang="en-US" sz="1600" u="none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   No es aconsejable porque si algún alumno no tiene hermanos, estaremos desperdiciando espacio (creamos una columna que no tendrá datos)</a:t>
            </a:r>
            <a:endParaRPr/>
          </a:p>
          <a:p>
            <a:pPr indent="-512762" lvl="0" marL="512762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t/>
            </a:r>
            <a:endParaRPr b="0" i="0" sz="16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6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114"/>
          <p:cNvSpPr txBox="1"/>
          <p:nvPr/>
        </p:nvSpPr>
        <p:spPr>
          <a:xfrm>
            <a:off x="7086600" y="657542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sp>
        <p:nvSpPr>
          <p:cNvPr id="1039" name="Google Shape;1039;p114"/>
          <p:cNvSpPr txBox="1"/>
          <p:nvPr/>
        </p:nvSpPr>
        <p:spPr>
          <a:xfrm>
            <a:off x="628650" y="442912"/>
            <a:ext cx="78867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1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Análisis de Caso: Escuela</a:t>
            </a:r>
            <a:endParaRPr/>
          </a:p>
        </p:txBody>
      </p:sp>
      <p:pic>
        <p:nvPicPr>
          <p:cNvPr id="1040" name="Google Shape;1040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29500" y="776287"/>
            <a:ext cx="1619250" cy="99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45" name="Shape 1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6" name="Google Shape;1046;p115"/>
          <p:cNvSpPr txBox="1"/>
          <p:nvPr>
            <p:ph idx="1" type="subTitle"/>
          </p:nvPr>
        </p:nvSpPr>
        <p:spPr>
          <a:xfrm>
            <a:off x="0" y="5416114"/>
            <a:ext cx="9147000" cy="550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Preguntas teóricas</a:t>
            </a:r>
            <a:endParaRPr/>
          </a:p>
        </p:txBody>
      </p:sp>
      <p:sp>
        <p:nvSpPr>
          <p:cNvPr id="1047" name="Google Shape;1047;p115"/>
          <p:cNvSpPr txBox="1"/>
          <p:nvPr>
            <p:ph type="ctrTitle"/>
          </p:nvPr>
        </p:nvSpPr>
        <p:spPr>
          <a:xfrm>
            <a:off x="92375" y="0"/>
            <a:ext cx="8962200" cy="8073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Bases de Datos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116"/>
          <p:cNvSpPr txBox="1"/>
          <p:nvPr/>
        </p:nvSpPr>
        <p:spPr>
          <a:xfrm>
            <a:off x="628650" y="442912"/>
            <a:ext cx="78867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  <a:b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Repaso</a:t>
            </a:r>
            <a:endParaRPr/>
          </a:p>
        </p:txBody>
      </p:sp>
      <p:sp>
        <p:nvSpPr>
          <p:cNvPr id="1054" name="Google Shape;1054;p116"/>
          <p:cNvSpPr txBox="1"/>
          <p:nvPr/>
        </p:nvSpPr>
        <p:spPr>
          <a:xfrm>
            <a:off x="628650" y="2160587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¿Cómo ha evolucionado nuestra interacción con las Bases de Datos en los últimos 50 años?</a:t>
            </a:r>
            <a:endParaRPr/>
          </a:p>
          <a:p>
            <a:pPr indent="-228600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¿Qué es una Base de Datos?</a:t>
            </a:r>
            <a:endParaRPr/>
          </a:p>
          <a:p>
            <a:pPr indent="-228600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¿Qué propiedades tiene una Base de Datos?</a:t>
            </a:r>
            <a:endParaRPr/>
          </a:p>
          <a:p>
            <a:pPr indent="-228600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¿Qué es un DBMS?</a:t>
            </a:r>
            <a:endParaRPr/>
          </a:p>
          <a:p>
            <a:pPr indent="-228600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¿Cuáles son los inconvenientes de los Sistemas de Archivos?</a:t>
            </a:r>
            <a:endParaRPr/>
          </a:p>
          <a:p>
            <a:pPr indent="-228600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¿Cuáles son las funciones de un DBMS?</a:t>
            </a:r>
            <a:endParaRPr/>
          </a:p>
          <a:p>
            <a:pPr indent="-228600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t/>
            </a:r>
            <a:endParaRPr b="0" i="0" sz="2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t/>
            </a:r>
            <a:endParaRPr b="0" i="0" sz="2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116"/>
          <p:cNvSpPr txBox="1"/>
          <p:nvPr/>
        </p:nvSpPr>
        <p:spPr>
          <a:xfrm>
            <a:off x="7086600" y="657542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117"/>
          <p:cNvSpPr txBox="1"/>
          <p:nvPr/>
        </p:nvSpPr>
        <p:spPr>
          <a:xfrm>
            <a:off x="628650" y="442912"/>
            <a:ext cx="78867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  <a:b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Repaso</a:t>
            </a:r>
            <a:endParaRPr/>
          </a:p>
        </p:txBody>
      </p:sp>
      <p:sp>
        <p:nvSpPr>
          <p:cNvPr id="1062" name="Google Shape;1062;p117"/>
          <p:cNvSpPr txBox="1"/>
          <p:nvPr/>
        </p:nvSpPr>
        <p:spPr>
          <a:xfrm>
            <a:off x="628650" y="2160587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¿Qué diferencias hay entre la tecnología de BD y la tecnología de Archivos?</a:t>
            </a:r>
            <a:endParaRPr/>
          </a:p>
          <a:p>
            <a:pPr indent="-228600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¿Qué diferencias existen entre una implementación </a:t>
            </a:r>
            <a:r>
              <a:rPr lang="en-US" sz="2800"/>
              <a:t>de</a:t>
            </a:r>
            <a:r>
              <a:rPr b="0" i="0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BBDD Distribuidas y Centralizada</a:t>
            </a:r>
            <a:r>
              <a:rPr lang="en-US" sz="2800"/>
              <a:t>s</a:t>
            </a:r>
            <a:r>
              <a:rPr b="0" i="0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/>
          </a:p>
          <a:p>
            <a:pPr indent="-228600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¿Qué significa Modelo de Datos?</a:t>
            </a:r>
            <a:endParaRPr/>
          </a:p>
          <a:p>
            <a:pPr indent="-228600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b="0" i="0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¿Qué implica el proceso de Diseño de una BD?</a:t>
            </a:r>
            <a:endParaRPr/>
          </a:p>
          <a:p>
            <a:pPr indent="-228600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t/>
            </a:r>
            <a:endParaRPr b="0" i="0" sz="2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8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117"/>
          <p:cNvSpPr txBox="1"/>
          <p:nvPr/>
        </p:nvSpPr>
        <p:spPr>
          <a:xfrm>
            <a:off x="7086600" y="657542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118"/>
          <p:cNvSpPr txBox="1"/>
          <p:nvPr/>
        </p:nvSpPr>
        <p:spPr>
          <a:xfrm>
            <a:off x="628650" y="442912"/>
            <a:ext cx="78867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  <a:b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Repaso</a:t>
            </a:r>
            <a:endParaRPr/>
          </a:p>
        </p:txBody>
      </p:sp>
      <p:sp>
        <p:nvSpPr>
          <p:cNvPr id="1070" name="Google Shape;1070;p118"/>
          <p:cNvSpPr txBox="1"/>
          <p:nvPr/>
        </p:nvSpPr>
        <p:spPr>
          <a:xfrm>
            <a:off x="628650" y="2160587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b="0" i="0" lang="en-US" sz="2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Limitaciones de los sistemas basados en archivos: </a:t>
            </a:r>
            <a:endParaRPr/>
          </a:p>
          <a:p>
            <a:pPr indent="-165100" lvl="0" marL="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b="0" i="0" lang="en-US" sz="2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Resulta complejo utilizar un sistema de archivos para:</a:t>
            </a:r>
            <a:endParaRPr/>
          </a:p>
          <a:p>
            <a:pPr indent="-228600" lvl="1" marL="685800" marR="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Modificar dinámicamente la estructura de un archivo</a:t>
            </a:r>
            <a:endParaRPr/>
          </a:p>
          <a:p>
            <a:pPr indent="-228600" lvl="1" marL="685800" marR="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Consultar o actualizar un archivo de forma flexible</a:t>
            </a:r>
            <a:endParaRPr/>
          </a:p>
          <a:p>
            <a:pPr indent="-228600" lvl="1" marL="685800" marR="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Proteger ciertos datos de usuarios no autorizados</a:t>
            </a:r>
            <a:endParaRPr/>
          </a:p>
          <a:p>
            <a:pPr indent="-228600" lvl="1" marL="685800" marR="0" rtl="0" algn="just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Permitir el acceso a los datos desde distintas aplicaciones</a:t>
            </a:r>
            <a:endParaRPr/>
          </a:p>
          <a:p>
            <a:pPr indent="-165100" lvl="0" marL="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b="1" i="0" lang="en-US" sz="2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Solución:</a:t>
            </a:r>
            <a:r>
              <a:rPr b="0" i="0" lang="en-US" sz="2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Utilizar un sistema de gestión de bases de datos (DBMS)</a:t>
            </a:r>
            <a:endParaRPr/>
          </a:p>
        </p:txBody>
      </p:sp>
      <p:sp>
        <p:nvSpPr>
          <p:cNvPr id="1071" name="Google Shape;1071;p118"/>
          <p:cNvSpPr txBox="1"/>
          <p:nvPr/>
        </p:nvSpPr>
        <p:spPr>
          <a:xfrm>
            <a:off x="7086600" y="657542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p119"/>
          <p:cNvSpPr txBox="1"/>
          <p:nvPr/>
        </p:nvSpPr>
        <p:spPr>
          <a:xfrm>
            <a:off x="628650" y="442912"/>
            <a:ext cx="78867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  <a:b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Repaso</a:t>
            </a:r>
            <a:endParaRPr/>
          </a:p>
        </p:txBody>
      </p:sp>
      <p:sp>
        <p:nvSpPr>
          <p:cNvPr id="1078" name="Google Shape;1078;p119"/>
          <p:cNvSpPr txBox="1"/>
          <p:nvPr/>
        </p:nvSpPr>
        <p:spPr>
          <a:xfrm>
            <a:off x="428625" y="2082800"/>
            <a:ext cx="8229600" cy="4492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b="0" i="0" lang="en-US" sz="2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 DBMS es un software con capacidad para definir, mantener y utilizar una base de datos</a:t>
            </a:r>
            <a:endParaRPr/>
          </a:p>
          <a:p>
            <a:pPr indent="-228600" lvl="0" marL="2286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b="0" i="0" lang="en-US" sz="2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 DBMS debe permitir definir estructuras de almacenamiento, acceder a los definir estructuras de almacenamiento, acceder a los datos de forma eficiente y segura, etc</a:t>
            </a:r>
            <a:endParaRPr/>
          </a:p>
          <a:p>
            <a:pPr indent="-228600" lvl="0" marL="2286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Char char="•"/>
            </a:pPr>
            <a:r>
              <a:rPr b="1" i="0" lang="en-US" sz="26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Ejemplos de DBMS: </a:t>
            </a:r>
            <a:r>
              <a:rPr b="0" i="0" lang="en-US" sz="26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Oracle, IBM DB2, Microsoft SQL Server, Interbase, MySQL y PostgreSQL, entre otros</a:t>
            </a:r>
            <a:endParaRPr/>
          </a:p>
        </p:txBody>
      </p:sp>
      <p:sp>
        <p:nvSpPr>
          <p:cNvPr id="1079" name="Google Shape;1079;p119"/>
          <p:cNvSpPr txBox="1"/>
          <p:nvPr/>
        </p:nvSpPr>
        <p:spPr>
          <a:xfrm>
            <a:off x="7086600" y="657542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7"/>
          <p:cNvSpPr txBox="1"/>
          <p:nvPr/>
        </p:nvSpPr>
        <p:spPr>
          <a:xfrm>
            <a:off x="628650" y="442912"/>
            <a:ext cx="78867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Necesidades de Almacenar Información</a:t>
            </a:r>
            <a:endParaRPr/>
          </a:p>
        </p:txBody>
      </p:sp>
      <p:sp>
        <p:nvSpPr>
          <p:cNvPr id="526" name="Google Shape;526;p57"/>
          <p:cNvSpPr txBox="1"/>
          <p:nvPr/>
        </p:nvSpPr>
        <p:spPr>
          <a:xfrm>
            <a:off x="628650" y="2160587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Pero, por más que en los tres casos se habla de los mismos datos (los artículos que la empresa comercializaba), </a:t>
            </a:r>
            <a:r>
              <a:rPr b="1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se podía compartir esa información</a:t>
            </a: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ya que las aplicaciones que había desarrollado cada sector guardaban la información en un </a:t>
            </a:r>
            <a:r>
              <a:rPr b="1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formato distinto que servía en forma especifica para cada caso</a:t>
            </a:r>
            <a:endParaRPr/>
          </a:p>
          <a:p>
            <a:pPr indent="-228600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Para solucionar este inconveniente, las organizaciones se veían obligadas a </a:t>
            </a:r>
            <a:r>
              <a:rPr b="1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exportar los datos a los diferentes formatos </a:t>
            </a:r>
            <a:r>
              <a:rPr b="0" i="0" lang="en-US" sz="2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 requería cada aplicación, tarea que era de por sí bastante engorrosa y no siempre posible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57"/>
          <p:cNvSpPr txBox="1"/>
          <p:nvPr/>
        </p:nvSpPr>
        <p:spPr>
          <a:xfrm>
            <a:off x="7086600" y="657542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  <p:pic>
        <p:nvPicPr>
          <p:cNvPr id="528" name="Google Shape;52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5700" y="4543425"/>
            <a:ext cx="2090737" cy="196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20"/>
          <p:cNvSpPr txBox="1"/>
          <p:nvPr/>
        </p:nvSpPr>
        <p:spPr>
          <a:xfrm>
            <a:off x="628650" y="442912"/>
            <a:ext cx="78867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  <a:b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Repaso</a:t>
            </a:r>
            <a:endParaRPr/>
          </a:p>
        </p:txBody>
      </p:sp>
      <p:sp>
        <p:nvSpPr>
          <p:cNvPr id="1086" name="Google Shape;1086;p120"/>
          <p:cNvSpPr txBox="1"/>
          <p:nvPr/>
        </p:nvSpPr>
        <p:spPr>
          <a:xfrm>
            <a:off x="628650" y="2160587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general en una base de datos hay más de una tabla, que habitualmente están relacionadas entre ellas</a:t>
            </a:r>
            <a:endParaRPr/>
          </a:p>
          <a:p>
            <a:pPr indent="-228600" lvl="0" marL="2286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Las tablas se conectan a través de un campo común que ambas poseen: específicamente el identificador de una tabla puede ser atributo de otra con la finalidad de proveer un vínculo entre ambas</a:t>
            </a:r>
            <a:endParaRPr/>
          </a:p>
        </p:txBody>
      </p:sp>
      <p:sp>
        <p:nvSpPr>
          <p:cNvPr id="1087" name="Google Shape;1087;p120"/>
          <p:cNvSpPr txBox="1"/>
          <p:nvPr/>
        </p:nvSpPr>
        <p:spPr>
          <a:xfrm>
            <a:off x="7086600" y="657542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121"/>
          <p:cNvSpPr txBox="1"/>
          <p:nvPr/>
        </p:nvSpPr>
        <p:spPr>
          <a:xfrm>
            <a:off x="628650" y="442912"/>
            <a:ext cx="78867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Introducción</a:t>
            </a:r>
            <a:b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1" lang="en-US" sz="28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Repaso</a:t>
            </a:r>
            <a:endParaRPr/>
          </a:p>
        </p:txBody>
      </p:sp>
      <p:sp>
        <p:nvSpPr>
          <p:cNvPr id="1094" name="Google Shape;1094;p121"/>
          <p:cNvSpPr txBox="1"/>
          <p:nvPr/>
        </p:nvSpPr>
        <p:spPr>
          <a:xfrm>
            <a:off x="217100" y="2160575"/>
            <a:ext cx="89268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Ese fue el caso de CLIENTE y VENDEDORES. El identificador primario de “CLIENTE” era Nº de Cliente, el identificador primario de “VENDEDORES” era el Nº de Vendedor y se relacionaban mediante el campo Nº de Vendedor</a:t>
            </a:r>
            <a:endParaRPr/>
          </a:p>
          <a:p>
            <a:pPr indent="-228600" lvl="0" marL="228600" marR="0" rtl="0" algn="just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la tabla CLIENTE, al campo Nº de Vendedor, no es el identificador primario: es el identificador secundario </a:t>
            </a:r>
            <a:endParaRPr/>
          </a:p>
          <a:p>
            <a:pPr indent="-228600" lvl="0" marL="228600" marR="0" rtl="0" algn="just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Identificador Primario: El campo que identifica inequívocamente a una entidad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121"/>
          <p:cNvSpPr txBox="1"/>
          <p:nvPr/>
        </p:nvSpPr>
        <p:spPr>
          <a:xfrm>
            <a:off x="7086600" y="657542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96150" y="1443037"/>
            <a:ext cx="1711325" cy="104457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58"/>
          <p:cNvSpPr txBox="1"/>
          <p:nvPr/>
        </p:nvSpPr>
        <p:spPr>
          <a:xfrm>
            <a:off x="628650" y="442912"/>
            <a:ext cx="78867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Necesidades de Almacenar Información</a:t>
            </a:r>
            <a:endParaRPr/>
          </a:p>
        </p:txBody>
      </p:sp>
      <p:sp>
        <p:nvSpPr>
          <p:cNvPr id="536" name="Google Shape;536;p58"/>
          <p:cNvSpPr txBox="1"/>
          <p:nvPr/>
        </p:nvSpPr>
        <p:spPr>
          <a:xfrm>
            <a:off x="628650" y="2249487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Pero el principal problema era que se debía </a:t>
            </a:r>
            <a:r>
              <a:rPr b="1" i="0" lang="en-US" sz="2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mantener varias copias de la misma información </a:t>
            </a:r>
            <a:r>
              <a:rPr b="0" i="0" lang="en-US" sz="2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los diferentes formatos que requerían las aplicaciones existentes </a:t>
            </a:r>
            <a:endParaRPr/>
          </a:p>
          <a:p>
            <a:pPr indent="-228600" lvl="0" marL="2286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Este procedimiento, inevitablemente creaba </a:t>
            </a:r>
            <a:r>
              <a:rPr b="1" i="0" lang="en-US" sz="2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redundancia de información</a:t>
            </a:r>
            <a:r>
              <a:rPr b="0" i="0" lang="en-US" sz="2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imaginen en una empresa, la cantidad de veces que era necesario guardar el nombre de cada uno de los productos</a:t>
            </a:r>
            <a:endParaRPr/>
          </a:p>
          <a:p>
            <a:pPr indent="-228600" lvl="0" marL="228600" marR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b="0" i="0" lang="en-US" sz="2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su vez, </a:t>
            </a:r>
            <a:r>
              <a:rPr b="1" i="0" lang="en-US" sz="2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inconsistencia</a:t>
            </a:r>
            <a:r>
              <a:rPr b="0" i="0" lang="en-US" sz="2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múltiples copias conllevan inevitablemente a errores. El </a:t>
            </a:r>
            <a:r>
              <a:rPr b="1" i="0" lang="en-US" sz="2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costo de mantenimiento </a:t>
            </a:r>
            <a:r>
              <a:rPr b="0" i="0" lang="en-US" sz="22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era altísimo: sí un cliente cambiaba de dirección había que cambiar el dato en tantos archivos como aplicaciones hubiera</a:t>
            </a:r>
            <a:endParaRPr/>
          </a:p>
        </p:txBody>
      </p:sp>
      <p:sp>
        <p:nvSpPr>
          <p:cNvPr id="537" name="Google Shape;537;p58"/>
          <p:cNvSpPr txBox="1"/>
          <p:nvPr/>
        </p:nvSpPr>
        <p:spPr>
          <a:xfrm>
            <a:off x="7086600" y="657542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3237" y="1476375"/>
            <a:ext cx="1584325" cy="10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59"/>
          <p:cNvSpPr txBox="1"/>
          <p:nvPr/>
        </p:nvSpPr>
        <p:spPr>
          <a:xfrm>
            <a:off x="628650" y="442912"/>
            <a:ext cx="78867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i="0" lang="en-US" sz="40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Necesidades de Almacenar Información</a:t>
            </a:r>
            <a:endParaRPr/>
          </a:p>
        </p:txBody>
      </p:sp>
      <p:sp>
        <p:nvSpPr>
          <p:cNvPr id="545" name="Google Shape;545;p59"/>
          <p:cNvSpPr txBox="1"/>
          <p:nvPr/>
        </p:nvSpPr>
        <p:spPr>
          <a:xfrm>
            <a:off x="628650" y="2428875"/>
            <a:ext cx="7886700" cy="43513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Entonces surge la necesidad de crear un sistema al cual </a:t>
            </a:r>
            <a:r>
              <a:rPr b="1" lang="en-US" sz="2400"/>
              <a:t>acceden</a:t>
            </a: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todas las aplicaciones </a:t>
            </a: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 la organización </a:t>
            </a:r>
            <a:endParaRPr/>
          </a:p>
          <a:p>
            <a:pPr indent="-228600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 desea que, por ejemplo, al ingresar los datos de un cliente, este registro sirva a todos los sectores y que </a:t>
            </a: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 este cliente cambia de domicilio, todas las aplicaciones lo registren </a:t>
            </a:r>
            <a:endParaRPr/>
          </a:p>
          <a:p>
            <a:pPr indent="-228600" lvl="0" marL="228600" marR="0" rtl="0" algn="just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definitiva, se busca que </a:t>
            </a:r>
            <a:r>
              <a:rPr lang="en-US" sz="2400"/>
              <a:t>todos los</a:t>
            </a:r>
            <a:r>
              <a:rPr b="0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sistemas en una organización (ventas, contabilidad, compras, etc.) </a:t>
            </a: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compartan un </a:t>
            </a:r>
            <a:r>
              <a:rPr b="1" lang="en-US" sz="2400"/>
              <a:t>solo</a:t>
            </a:r>
            <a:r>
              <a:rPr b="1" i="0" lang="en-US" sz="24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almacén de datos</a:t>
            </a:r>
            <a:endParaRPr/>
          </a:p>
        </p:txBody>
      </p:sp>
      <p:sp>
        <p:nvSpPr>
          <p:cNvPr id="546" name="Google Shape;546;p59"/>
          <p:cNvSpPr txBox="1"/>
          <p:nvPr/>
        </p:nvSpPr>
        <p:spPr>
          <a:xfrm>
            <a:off x="7086600" y="6575425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6800" lIns="90000" spcFirstLastPara="1" rIns="90000" wrap="square" tIns="468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FS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